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4" r:id="rId1"/>
  </p:sldMasterIdLst>
  <p:notesMasterIdLst>
    <p:notesMasterId r:id="rId47"/>
  </p:notesMasterIdLst>
  <p:sldIdLst>
    <p:sldId id="277" r:id="rId2"/>
    <p:sldId id="258" r:id="rId3"/>
    <p:sldId id="259" r:id="rId4"/>
    <p:sldId id="260" r:id="rId5"/>
    <p:sldId id="261" r:id="rId6"/>
    <p:sldId id="262" r:id="rId7"/>
    <p:sldId id="298" r:id="rId8"/>
    <p:sldId id="297" r:id="rId9"/>
    <p:sldId id="280" r:id="rId10"/>
    <p:sldId id="279" r:id="rId11"/>
    <p:sldId id="300" r:id="rId12"/>
    <p:sldId id="282" r:id="rId13"/>
    <p:sldId id="283" r:id="rId14"/>
    <p:sldId id="284" r:id="rId15"/>
    <p:sldId id="285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5" r:id="rId28"/>
    <p:sldId id="274" r:id="rId29"/>
    <p:sldId id="301" r:id="rId30"/>
    <p:sldId id="286" r:id="rId31"/>
    <p:sldId id="287" r:id="rId32"/>
    <p:sldId id="288" r:id="rId33"/>
    <p:sldId id="289" r:id="rId34"/>
    <p:sldId id="293" r:id="rId35"/>
    <p:sldId id="296" r:id="rId36"/>
    <p:sldId id="295" r:id="rId37"/>
    <p:sldId id="294" r:id="rId38"/>
    <p:sldId id="302" r:id="rId39"/>
    <p:sldId id="303" r:id="rId40"/>
    <p:sldId id="304" r:id="rId41"/>
    <p:sldId id="306" r:id="rId42"/>
    <p:sldId id="305" r:id="rId43"/>
    <p:sldId id="307" r:id="rId44"/>
    <p:sldId id="308" r:id="rId45"/>
    <p:sldId id="276" r:id="rId4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88" autoAdjust="0"/>
    <p:restoredTop sz="86395"/>
  </p:normalViewPr>
  <p:slideViewPr>
    <p:cSldViewPr snapToGrid="0" snapToObjects="1">
      <p:cViewPr>
        <p:scale>
          <a:sx n="66" d="100"/>
          <a:sy n="66" d="100"/>
        </p:scale>
        <p:origin x="1140" y="666"/>
      </p:cViewPr>
      <p:guideLst/>
    </p:cSldViewPr>
  </p:slideViewPr>
  <p:outlineViewPr>
    <p:cViewPr>
      <p:scale>
        <a:sx n="33" d="100"/>
        <a:sy n="33" d="100"/>
      </p:scale>
      <p:origin x="0" y="-1588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C34B75-0ECA-CD4D-BA10-9DCE03354229}" type="datetimeFigureOut">
              <a:rPr kumimoji="1" lang="ja-JP" altLang="en-US" smtClean="0"/>
              <a:t>2019/11/26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F5380E-91A4-AC4E-9C01-BCCD9A495A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7675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5380E-91A4-AC4E-9C01-BCCD9A495AB9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175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5380E-91A4-AC4E-9C01-BCCD9A495AB9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3373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5380E-91A4-AC4E-9C01-BCCD9A495AB9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65591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5380E-91A4-AC4E-9C01-BCCD9A495AB9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4545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5380E-91A4-AC4E-9C01-BCCD9A495AB9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3939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5380E-91A4-AC4E-9C01-BCCD9A495AB9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13439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5380E-91A4-AC4E-9C01-BCCD9A495AB9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74115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5380E-91A4-AC4E-9C01-BCCD9A495AB9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6286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5380E-91A4-AC4E-9C01-BCCD9A495AB9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6216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5380E-91A4-AC4E-9C01-BCCD9A495AB9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08381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5380E-91A4-AC4E-9C01-BCCD9A495AB9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7446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5380E-91A4-AC4E-9C01-BCCD9A495AB9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82092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5380E-91A4-AC4E-9C01-BCCD9A495AB9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41261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5380E-91A4-AC4E-9C01-BCCD9A495AB9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88158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5380E-91A4-AC4E-9C01-BCCD9A495AB9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40851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5380E-91A4-AC4E-9C01-BCCD9A495AB9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3394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5380E-91A4-AC4E-9C01-BCCD9A495AB9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4350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5380E-91A4-AC4E-9C01-BCCD9A495AB9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7432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5380E-91A4-AC4E-9C01-BCCD9A495AB9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6261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5380E-91A4-AC4E-9C01-BCCD9A495AB9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9511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5380E-91A4-AC4E-9C01-BCCD9A495AB9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9639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5380E-91A4-AC4E-9C01-BCCD9A495AB9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4651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5380E-91A4-AC4E-9C01-BCCD9A495AB9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8540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4" descr="ベクトル グラフィックス が含まれている画像&#10;&#10;自動的に生成された説明">
            <a:extLst>
              <a:ext uri="{FF2B5EF4-FFF2-40B4-BE49-F238E27FC236}">
                <a16:creationId xmlns:a16="http://schemas.microsoft.com/office/drawing/2014/main" id="{38D00E61-3A90-A94A-9C45-FB3BCEEE17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4366" y="3078483"/>
            <a:ext cx="3985252" cy="3449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6721DC0-0451-0441-B3C0-DE76A93EB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242093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GB" altLang="ja-JP" dirty="0">
              <a:ea typeface="ＭＳ Ｐゴシック" panose="020B0600070205080204" pitchFamily="34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558224-076B-7042-9683-7781A1BC48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05588"/>
            <a:ext cx="9139238" cy="27781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GB" altLang="ja-JP">
              <a:ea typeface="ＭＳ Ｐゴシック" panose="020B0600070205080204" pitchFamily="34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53BCBB-F741-C448-B3FF-AD81CA9987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5" y="2420938"/>
            <a:ext cx="9147175" cy="2159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GB" altLang="ja-JP">
              <a:ea typeface="ＭＳ Ｐゴシック" panose="020B0600070205080204" pitchFamily="34" charset="-128"/>
            </a:endParaRP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ctrTitle"/>
          </p:nvPr>
        </p:nvSpPr>
        <p:spPr>
          <a:xfrm>
            <a:off x="468313" y="296863"/>
            <a:ext cx="7989887" cy="1655762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ja-JP" altLang="en-US" noProof="0"/>
              <a:t>マスター タイトルの書式設定</a:t>
            </a:r>
            <a:endParaRPr lang="en-US" noProof="0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7575" y="3917844"/>
            <a:ext cx="7704087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ja-JP" altLang="en-US" noProof="0"/>
              <a:t>マスター サブタイトルの書式設定</a:t>
            </a:r>
            <a:endParaRPr lang="en-US" noProof="0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02ED89E3-BF0A-454D-9127-EB0FD84C3D7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605588"/>
            <a:ext cx="2133600" cy="2794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smtClean="0"/>
              <a:t>2019/12/06</a:t>
            </a:r>
            <a:endParaRPr kumimoji="1" lang="ja-JP" altLang="en-US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267B4E78-E40A-5046-96C4-89899377A71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605588"/>
            <a:ext cx="2895600" cy="2794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FD73A598-6DF5-6E44-BE79-271E9DDB444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605588"/>
            <a:ext cx="2133600" cy="2794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E8CB0D-5CF3-D74D-8043-C1424D1EE8A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12AE1C76-83A8-1F48-8F16-ECC0986CF0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5181601" y="3078483"/>
            <a:ext cx="32766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20338"/>
      </p:ext>
    </p:extLst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4C31E3B-1CEA-0D46-85A8-7D0E80440A3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smtClean="0"/>
              <a:t>2019/12/06</a:t>
            </a:r>
            <a:endParaRPr kumimoji="1" lang="ja-JP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B0485D0-09B8-BD49-BDB3-4A834F10E7C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23B29F6-82E7-5141-A3A3-E16CC9167A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E8CB0D-5CF3-D74D-8043-C1424D1EE8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3214852"/>
      </p:ext>
    </p:extLst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77025" y="260350"/>
            <a:ext cx="2071688" cy="5832475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60350"/>
            <a:ext cx="6067425" cy="5832475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1EC4D4F-230D-AB45-885D-9B80B9758EF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smtClean="0"/>
              <a:t>2019/12/06</a:t>
            </a:r>
            <a:endParaRPr kumimoji="1" lang="ja-JP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B2A7248-D6A3-974E-ADA6-C900328AB85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90FC410-EE6F-F446-891E-16BFFA2B63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E8CB0D-5CF3-D74D-8043-C1424D1EE8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6513127"/>
      </p:ext>
    </p:extLst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タイトルと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ja-JP" altLang="en-US" noProof="0"/>
              <a:t>表を追加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ECFC7-1611-014D-8590-8902AE04C2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smtClean="0"/>
              <a:t>2019/12/06</a:t>
            </a:r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5B36D-017E-2F46-B297-9F09827BF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830B8-4C26-9449-9384-055121680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78E8CB0D-5CF3-D74D-8043-C1424D1EE8A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94383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タイトル、テキスト、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63EB9C-0078-1249-AEA5-A197EECEC9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smtClean="0"/>
              <a:t>2019/12/06</a:t>
            </a:r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BC3F87-9F07-524E-B482-05F742D8B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735A72-2D29-3E4A-89C2-E94422D04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78E8CB0D-5CF3-D74D-8043-C1424D1EE8A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05711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235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GB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F25BB93-8E42-BC48-A4E9-F08DBDC45AC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smtClean="0"/>
              <a:t>2019/12/06</a:t>
            </a:r>
            <a:endParaRPr kumimoji="1" lang="ja-JP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2101E5E-436F-424C-A4B1-5723403AF2D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err="1"/>
              <a:t>ia</a:t>
            </a:r>
            <a:r>
              <a:rPr kumimoji="1" lang="en-US" altLang="ja-JP" dirty="0"/>
              <a:t>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4EED0F6-9D76-E44F-9CC5-27E691A1CAC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E8CB0D-5CF3-D74D-8043-C1424D1EE8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3133216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マスター タイトルの書式設定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24F7928-77AC-6F4B-9EE0-0804F548D88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smtClean="0"/>
              <a:t>2019/12/06</a:t>
            </a:r>
            <a:endParaRPr kumimoji="1" lang="ja-JP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5CC8C35-E090-D24E-9663-D764263430F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67DCBC-CC5D-E246-97B5-61455CEA78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E8CB0D-5CF3-D74D-8043-C1424D1EE8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3879118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4313"/>
            <a:ext cx="4068763" cy="4608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8363" y="1484313"/>
            <a:ext cx="4070350" cy="4608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B6B045-0C90-6446-8B8F-975723B4FF3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smtClean="0"/>
              <a:t>2019/12/06</a:t>
            </a:r>
            <a:endParaRPr kumimoji="1" lang="ja-JP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4C11E0-9530-8046-80F2-E74571ED49D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44D0DC-DE70-5D43-9773-4447DAE395A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E8CB0D-5CF3-D74D-8043-C1424D1EE8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1051950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GB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B931A41-81A6-314F-AC2A-C814A232FFF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smtClean="0"/>
              <a:t>2019/12/06</a:t>
            </a:r>
            <a:endParaRPr kumimoji="1" lang="ja-JP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767C14CB-DAC5-D844-8802-6136833D6F0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8D6432E-6E7A-D94A-8B2B-58043246ECA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E8CB0D-5CF3-D74D-8043-C1424D1EE8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5786427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GB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11889B9-9362-C74D-9B05-7CFE1C5E5C3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smtClean="0"/>
              <a:t>2019/12/06</a:t>
            </a:r>
            <a:endParaRPr kumimoji="1" lang="ja-JP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42E9C70-B61E-5942-A53F-56E1E8573BB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7C44AE7-7D3A-EC4C-9564-14F699CBDC7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E8CB0D-5CF3-D74D-8043-C1424D1EE8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4679847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AF0CBA5-8C4A-E843-935D-2CEABE0EA8E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smtClean="0"/>
              <a:t>2019/12/06</a:t>
            </a:r>
            <a:endParaRPr kumimoji="1" lang="ja-JP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E194DC3-5098-3142-A143-2DA0F313B09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A11F9C9-DA64-2347-B755-8A73017C8A2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E8CB0D-5CF3-D74D-8043-C1424D1EE8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270476"/>
      </p:ext>
    </p:extLst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DAC247-8F26-D549-BAA5-480560DCCDB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smtClean="0"/>
              <a:t>2019/12/06</a:t>
            </a:r>
            <a:endParaRPr kumimoji="1" lang="ja-JP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E48D54-C078-434B-9DD2-2DF43A21F7B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19C9BE-DDFC-2647-9AE6-950D3A25F10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E8CB0D-5CF3-D74D-8043-C1424D1EE8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140374"/>
      </p:ext>
    </p:extLst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ja-JP" altLang="en-US" noProof="0"/>
              <a:t>アイコンをクリックして図を追加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9DF0F9-6BCD-A845-8D6C-1C41FFC2934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smtClean="0"/>
              <a:t>2019/12/06</a:t>
            </a:r>
            <a:endParaRPr kumimoji="1" lang="ja-JP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6F4C1-1FFD-514C-A606-613F08C9F66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39BC2F-4973-184D-82F4-5A26F39AB53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E8CB0D-5CF3-D74D-8043-C1424D1EE8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2326150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8">
            <a:extLst>
              <a:ext uri="{FF2B5EF4-FFF2-40B4-BE49-F238E27FC236}">
                <a16:creationId xmlns:a16="http://schemas.microsoft.com/office/drawing/2014/main" id="{77FA72DE-F57A-2B4A-9A0B-0D341B8922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5" y="0"/>
            <a:ext cx="9144000" cy="1196975"/>
          </a:xfrm>
          <a:prstGeom prst="rect">
            <a:avLst/>
          </a:prstGeom>
          <a:solidFill>
            <a:schemeClr val="tx2">
              <a:lumMod val="85000"/>
            </a:schemeClr>
          </a:soli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GB" altLang="ja-JP">
              <a:ea typeface="ＭＳ Ｐゴシック" panose="020B0600070205080204" pitchFamily="34" charset="-128"/>
            </a:endParaRP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39260053-FD45-9D48-AF69-FF37DEA13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5" y="1196975"/>
            <a:ext cx="9147175" cy="10795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GB" altLang="ja-JP">
              <a:ea typeface="ＭＳ Ｐゴシック" panose="020B0600070205080204" pitchFamily="34" charset="-128"/>
            </a:endParaRPr>
          </a:p>
        </p:txBody>
      </p:sp>
      <p:sp>
        <p:nvSpPr>
          <p:cNvPr id="2052" name="Rectangle 2">
            <a:extLst>
              <a:ext uri="{FF2B5EF4-FFF2-40B4-BE49-F238E27FC236}">
                <a16:creationId xmlns:a16="http://schemas.microsoft.com/office/drawing/2014/main" id="{A825611C-1569-8F44-9429-718DDBE4EE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60350"/>
            <a:ext cx="8291513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マスター タイトルの書式設定</a:t>
            </a:r>
            <a:endParaRPr lang="en-US" altLang="en-US"/>
          </a:p>
        </p:txBody>
      </p:sp>
      <p:sp>
        <p:nvSpPr>
          <p:cNvPr id="2053" name="Rectangle 3">
            <a:extLst>
              <a:ext uri="{FF2B5EF4-FFF2-40B4-BE49-F238E27FC236}">
                <a16:creationId xmlns:a16="http://schemas.microsoft.com/office/drawing/2014/main" id="{19DC6878-7BAF-1545-B9A4-DF23B1CCDD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84313"/>
            <a:ext cx="8291513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 dirty="0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 dirty="0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 dirty="0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 dirty="0"/>
              <a:t>5 </a:t>
            </a:r>
            <a:r>
              <a:rPr lang="ja-JP" altLang="en-US"/>
              <a:t>レベル</a:t>
            </a:r>
            <a:endParaRPr lang="en-US" altLang="en-US" dirty="0"/>
          </a:p>
        </p:txBody>
      </p:sp>
      <p:sp>
        <p:nvSpPr>
          <p:cNvPr id="1035" name="Rectangle 11">
            <a:extLst>
              <a:ext uri="{FF2B5EF4-FFF2-40B4-BE49-F238E27FC236}">
                <a16:creationId xmlns:a16="http://schemas.microsoft.com/office/drawing/2014/main" id="{B6F78930-CB56-5A44-BB41-47F22F893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05588"/>
            <a:ext cx="9139238" cy="27781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GB" altLang="ja-JP" sz="1200">
              <a:solidFill>
                <a:schemeClr val="tx2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EED6191A-B68C-8846-A753-758ECA87C6D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597650"/>
            <a:ext cx="2133600" cy="234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50">
                <a:solidFill>
                  <a:schemeClr val="tx2"/>
                </a:solidFill>
                <a:ea typeface="ＭＳ Ｐゴシック" panose="020B0600070205080204" pitchFamily="34" charset="-128"/>
              </a:defRPr>
            </a:lvl1pPr>
          </a:lstStyle>
          <a:p>
            <a:r>
              <a:rPr kumimoji="1" lang="en-US" altLang="ja-JP" smtClean="0"/>
              <a:t>2019/12/06</a:t>
            </a:r>
            <a:endParaRPr kumimoji="1" lang="ja-JP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F9F5F0C-AA7E-B945-AF78-DAC66DDA822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97650"/>
            <a:ext cx="2895600" cy="234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50">
                <a:solidFill>
                  <a:schemeClr val="tx2"/>
                </a:solidFill>
                <a:ea typeface="ＭＳ Ｐゴシック" panose="020B0600070205080204" pitchFamily="34" charset="-128"/>
              </a:defRPr>
            </a:lvl1pPr>
          </a:lstStyle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44130A8E-4E40-8644-A127-4DB8DBCA3CB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597650"/>
            <a:ext cx="2133600" cy="234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50">
                <a:solidFill>
                  <a:schemeClr val="tx2"/>
                </a:solidFill>
              </a:defRPr>
            </a:lvl1pPr>
          </a:lstStyle>
          <a:p>
            <a:fld id="{78E8CB0D-5CF3-D74D-8043-C1424D1EE8A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2058" name="図 4" descr="ベクトル グラフィックス が含まれている画像&#10;&#10;自動的に生成された説明">
            <a:extLst>
              <a:ext uri="{FF2B5EF4-FFF2-40B4-BE49-F238E27FC236}">
                <a16:creationId xmlns:a16="http://schemas.microsoft.com/office/drawing/2014/main" id="{E09845A9-BB14-5D46-92BD-2BAC0355A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138" y="107950"/>
            <a:ext cx="1311275" cy="113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6027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  <p:transition>
    <p:wipe dir="r"/>
  </p:transition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rgbClr val="00264D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rgbClr val="00264D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rgbClr val="00264D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rgbClr val="00264D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rgbClr val="00264D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496888" indent="-49688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p"/>
        <a:tabLst/>
        <a:defRPr kumimoji="1" sz="3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893763" indent="-43656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u"/>
        <a:tabLst/>
        <a:defRPr kumimoji="1" sz="2800">
          <a:solidFill>
            <a:schemeClr val="bg2">
              <a:lumMod val="25000"/>
            </a:schemeClr>
          </a:solidFill>
          <a:latin typeface="+mn-lt"/>
          <a:cs typeface="+mn-cs"/>
        </a:defRPr>
      </a:lvl2pPr>
      <a:lvl3pPr marL="1249363" indent="-33496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ü"/>
        <a:tabLst/>
        <a:defRPr kumimoji="1" sz="2400">
          <a:solidFill>
            <a:schemeClr val="bg2">
              <a:lumMod val="25000"/>
            </a:schemeClr>
          </a:solidFill>
          <a:latin typeface="+mn-lt"/>
          <a:cs typeface="+mn-cs"/>
        </a:defRPr>
      </a:lvl3pPr>
      <a:lvl4pPr marL="1695450" indent="-3238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l"/>
        <a:tabLst/>
        <a:defRPr kumimoji="1" sz="2000">
          <a:solidFill>
            <a:schemeClr val="bg2">
              <a:lumMod val="25000"/>
            </a:schemeClr>
          </a:solidFill>
          <a:latin typeface="+mn-lt"/>
          <a:cs typeface="+mn-cs"/>
        </a:defRPr>
      </a:lvl4pPr>
      <a:lvl5pPr marL="1828800" algn="l" rtl="0" eaLnBrk="1" fontAlgn="base" hangingPunct="1">
        <a:spcBef>
          <a:spcPct val="20000"/>
        </a:spcBef>
        <a:spcAft>
          <a:spcPct val="0"/>
        </a:spcAft>
        <a:defRPr kumimoji="1" sz="2000">
          <a:solidFill>
            <a:schemeClr val="bg2">
              <a:lumMod val="25000"/>
            </a:schemeClr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bg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bg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bg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29.png"/><Relationship Id="rId3" Type="http://schemas.openxmlformats.org/officeDocument/2006/relationships/image" Target="../media/image22.png"/><Relationship Id="rId7" Type="http://schemas.openxmlformats.org/officeDocument/2006/relationships/image" Target="../media/image41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0" Type="http://schemas.openxmlformats.org/officeDocument/2006/relationships/image" Target="../media/image34.png"/><Relationship Id="rId4" Type="http://schemas.openxmlformats.org/officeDocument/2006/relationships/image" Target="../media/image23.png"/><Relationship Id="rId9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3B121-2DE0-7C43-870A-C8B224D143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DIY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実践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IoT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活用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/>
            </a:r>
            <a:b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ハンズオンワークショップ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/>
            </a:r>
            <a:b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～ダッシュボードアプリの作成演習～</a:t>
            </a:r>
            <a:endParaRPr kumimoji="1" lang="ja-JP" altLang="en-US" sz="3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9DA2777-5D1B-764D-8386-D4F52E158F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956" y="2999922"/>
            <a:ext cx="7704087" cy="3434331"/>
          </a:xfrm>
        </p:spPr>
        <p:txBody>
          <a:bodyPr>
            <a:noAutofit/>
          </a:bodyPr>
          <a:lstStyle/>
          <a:p>
            <a:pPr lvl="0">
              <a:spcBef>
                <a:spcPts val="600"/>
              </a:spcBef>
              <a:defRPr/>
            </a:pPr>
            <a:r>
              <a:rPr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東京都</a:t>
            </a:r>
            <a:r>
              <a:rPr lang="en-US" altLang="ja-JP" sz="2400" b="1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IoT</a:t>
            </a:r>
            <a:r>
              <a:rPr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研究会</a:t>
            </a:r>
            <a:r>
              <a:rPr lang="en-US" altLang="ja-JP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/>
            </a:r>
            <a:br>
              <a:rPr lang="en-US" altLang="ja-JP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中小製造業のための</a:t>
            </a:r>
            <a:r>
              <a:rPr lang="en-US" altLang="ja-JP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DIY</a:t>
            </a:r>
            <a:r>
              <a:rPr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実践</a:t>
            </a:r>
            <a:r>
              <a:rPr lang="en-US" altLang="ja-JP" sz="2400" b="1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IoT</a:t>
            </a:r>
            <a:r>
              <a:rPr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活用</a:t>
            </a:r>
            <a:r>
              <a:rPr lang="en-US" altLang="ja-JP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WG</a:t>
            </a:r>
          </a:p>
          <a:p>
            <a:pPr lvl="0">
              <a:spcBef>
                <a:spcPts val="600"/>
              </a:spcBef>
              <a:defRPr/>
            </a:pPr>
            <a:endParaRPr lang="en-US" altLang="ja-JP" sz="24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lvl="0">
              <a:spcBef>
                <a:spcPts val="600"/>
              </a:spcBef>
              <a:defRPr/>
            </a:pPr>
            <a:r>
              <a:rPr lang="en-US" altLang="ja-JP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Node-RED</a:t>
            </a:r>
            <a:r>
              <a:rPr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と</a:t>
            </a:r>
            <a:r>
              <a:rPr lang="en-US" altLang="ja-JP" sz="2400" b="1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IoT</a:t>
            </a:r>
            <a:r>
              <a:rPr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クラウドサービスを使った</a:t>
            </a:r>
            <a:endParaRPr lang="en-US" altLang="ja-JP" sz="24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lvl="0">
              <a:spcBef>
                <a:spcPts val="600"/>
              </a:spcBef>
              <a:defRPr/>
            </a:pPr>
            <a:r>
              <a:rPr lang="en-US" altLang="ja-JP" sz="2400" b="1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IoT</a:t>
            </a:r>
            <a:r>
              <a:rPr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アプリケーションの作成をハンズオンで伝授</a:t>
            </a:r>
            <a:endParaRPr lang="en-US" altLang="ja-JP" sz="24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lvl="0">
              <a:spcBef>
                <a:spcPts val="600"/>
              </a:spcBef>
              <a:defRPr/>
            </a:pPr>
            <a:endParaRPr lang="en-US" altLang="ja-JP" sz="24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lvl="0">
              <a:spcBef>
                <a:spcPts val="600"/>
              </a:spcBef>
              <a:defRPr/>
            </a:pPr>
            <a:r>
              <a:rPr lang="en-US" altLang="ja-JP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一財</a:t>
            </a:r>
            <a:r>
              <a:rPr lang="en-US" altLang="ja-JP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) </a:t>
            </a:r>
            <a:r>
              <a:rPr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製造科学技術センター</a:t>
            </a:r>
            <a:endParaRPr lang="en-US" altLang="ja-JP" sz="24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lvl="0">
              <a:spcBef>
                <a:spcPts val="600"/>
              </a:spcBef>
              <a:defRPr/>
            </a:pPr>
            <a:r>
              <a:rPr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産業オートメーションフォーラム</a:t>
            </a:r>
            <a:r>
              <a:rPr lang="en-US" altLang="ja-JP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2400" b="1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ia</a:t>
            </a:r>
            <a:r>
              <a:rPr lang="en-US" altLang="ja-JP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-cloud PJ</a:t>
            </a:r>
            <a:r>
              <a:rPr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監修</a:t>
            </a:r>
            <a:endParaRPr lang="en-US" altLang="ja-JP" sz="24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4C90A7CE-30A8-4A4F-B27E-7C2965977683}"/>
              </a:ext>
            </a:extLst>
          </p:cNvPr>
          <p:cNvSpPr/>
          <p:nvPr/>
        </p:nvSpPr>
        <p:spPr bwMode="auto">
          <a:xfrm rot="1800000">
            <a:off x="8292231" y="219642"/>
            <a:ext cx="720000" cy="720000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rgbClr val="0019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2400" b="1" i="0" u="none" strike="noStrike" cap="none" normalizeH="0" baseline="0" dirty="0">
                <a:ln>
                  <a:noFill/>
                </a:ln>
                <a:solidFill>
                  <a:srgbClr val="001933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Arial" charset="0"/>
              </a:rPr>
              <a:t>3</a:t>
            </a:r>
            <a:endParaRPr kumimoji="0" lang="ja-JP" altLang="en-US" sz="2400" b="1" i="0" u="none" strike="noStrike" cap="none" normalizeH="0" baseline="0" dirty="0">
              <a:ln>
                <a:noFill/>
              </a:ln>
              <a:solidFill>
                <a:srgbClr val="001933"/>
              </a:solidFill>
              <a:effectLst/>
              <a:latin typeface="Meiryo UI" panose="020B0604030504040204" pitchFamily="50" charset="-128"/>
              <a:ea typeface="Meiryo UI" panose="020B0604030504040204" pitchFamily="50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940992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ダッシュボードの基本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2019/12/06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ia-cloud </a:t>
            </a:r>
            <a:r>
              <a:rPr kumimoji="1" lang="ja-JP" altLang="en-US" smtClean="0"/>
              <a:t>プロジェクト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8" name="コンテンツ プレースホルダー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1899" y="1368198"/>
            <a:ext cx="7482114" cy="511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69705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57" y="1354353"/>
            <a:ext cx="7569200" cy="517572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タブ・グループの作成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2019/12/06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ia-cloud </a:t>
            </a:r>
            <a:r>
              <a:rPr kumimoji="1" lang="ja-JP" altLang="en-US" smtClean="0"/>
              <a:t>プロジェクト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8" name="角丸四角形 7"/>
          <p:cNvSpPr/>
          <p:nvPr/>
        </p:nvSpPr>
        <p:spPr bwMode="auto">
          <a:xfrm>
            <a:off x="6146154" y="3651933"/>
            <a:ext cx="2156019" cy="435428"/>
          </a:xfrm>
          <a:prstGeom prst="roundRect">
            <a:avLst>
              <a:gd name="adj" fmla="val 10459"/>
            </a:avLst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512265"/>
      </p:ext>
    </p:extLst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0</a:t>
            </a:r>
            <a:r>
              <a:rPr kumimoji="1" lang="ja-JP" altLang="en-US" dirty="0" smtClean="0"/>
              <a:t>」にする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2019/12/06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ia-cloud </a:t>
            </a:r>
            <a:r>
              <a:rPr kumimoji="1" lang="ja-JP" altLang="en-US" smtClean="0"/>
              <a:t>プロジェクト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12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06" y="1427163"/>
            <a:ext cx="8062912" cy="504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74700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「</a:t>
            </a:r>
            <a:r>
              <a:rPr lang="en-US" altLang="ja-JP" dirty="0" smtClean="0"/>
              <a:t>100</a:t>
            </a:r>
            <a:r>
              <a:rPr lang="ja-JP" altLang="en-US" dirty="0" smtClean="0"/>
              <a:t>」にする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2019/12/06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ia-cloud </a:t>
            </a:r>
            <a:r>
              <a:rPr kumimoji="1" lang="ja-JP" altLang="en-US" smtClean="0"/>
              <a:t>プロジェクト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13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3" y="1401900"/>
            <a:ext cx="8034337" cy="50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71331"/>
      </p:ext>
    </p:extLst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数値設定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2019/12/06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ia-cloud </a:t>
            </a:r>
            <a:r>
              <a:rPr kumimoji="1" lang="ja-JP" altLang="en-US" smtClean="0"/>
              <a:t>プロジェクト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14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17" y="1429544"/>
            <a:ext cx="8048833" cy="493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124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数値ゲージ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2019/12/06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ia-cloud </a:t>
            </a:r>
            <a:r>
              <a:rPr kumimoji="1" lang="ja-JP" altLang="en-US" smtClean="0"/>
              <a:t>プロジェクト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15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24" y="1454150"/>
            <a:ext cx="8099963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52019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ノードの種類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ja-JP" dirty="0"/>
          </a:p>
          <a:p>
            <a:r>
              <a:rPr kumimoji="1" lang="ja-JP" altLang="en-US" dirty="0"/>
              <a:t>クラウドからデータを取得するノード</a:t>
            </a:r>
            <a:endParaRPr kumimoji="1" lang="en-US" altLang="ja-JP" dirty="0"/>
          </a:p>
          <a:p>
            <a:pPr lvl="1"/>
            <a:r>
              <a:rPr lang="ja-JP" altLang="en-US" dirty="0"/>
              <a:t>黄色いノード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kumimoji="1" lang="ja-JP" altLang="en-US" dirty="0"/>
              <a:t>ダッシュボード表示ノード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水色のノード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2019/12/06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8755875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E27563D8-8BBE-B64E-8C76-E01F8F893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3200" dirty="0"/>
              <a:t>クラウドからデータを取得するノード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99EC302-2068-A843-BB90-ABA2761A1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2019/12/06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41D000E-4FF9-BA42-8B28-8A09A97ED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6E0BD07-CA85-1442-9E4C-D14415287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17</a:t>
            </a:fld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85" y="1996533"/>
            <a:ext cx="1891447" cy="546418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133" y="3621321"/>
            <a:ext cx="1961499" cy="532407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725" y="5303682"/>
            <a:ext cx="1933480" cy="504386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2421684" y="2089034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err="1"/>
              <a:t>DynamoDB</a:t>
            </a:r>
            <a:r>
              <a:rPr kumimoji="1" lang="ja-JP" altLang="en-US" b="1" dirty="0"/>
              <a:t>データ取得ノード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406127" y="3665702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時系列表示グラフ用データ取得ノード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406127" y="5354788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リアルタイム表示グラフ用データ取得ノード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58122" y="2732976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格納したデータを格納されたそのままの形で取得する</a:t>
            </a:r>
            <a:endParaRPr kumimoji="1" lang="en-US" altLang="ja-JP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842565" y="4252262"/>
            <a:ext cx="710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格納したデータを時系列表示グラフに入力するための形で取得する</a:t>
            </a:r>
            <a:endParaRPr kumimoji="1" lang="en-US" altLang="ja-JP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010522" y="5898910"/>
            <a:ext cx="780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格納したデータをリアルタイム表示グラフに入力するための形で取得する</a:t>
            </a:r>
            <a:endParaRPr kumimoji="1" lang="en-US" altLang="ja-JP" dirty="0"/>
          </a:p>
        </p:txBody>
      </p:sp>
      <p:sp>
        <p:nvSpPr>
          <p:cNvPr id="8" name="線吹き出し 2 (枠付き) 7"/>
          <p:cNvSpPr/>
          <p:nvPr/>
        </p:nvSpPr>
        <p:spPr bwMode="auto">
          <a:xfrm>
            <a:off x="4829911" y="1379604"/>
            <a:ext cx="2379777" cy="61439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0885"/>
              <a:gd name="adj6" fmla="val -50996"/>
            </a:avLst>
          </a:prstGeom>
          <a:solidFill>
            <a:srgbClr val="E2ECF6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今回データを格納</a:t>
            </a:r>
            <a:endParaRPr kumimoji="0" lang="en-US" altLang="ja-JP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しているデータベース</a:t>
            </a:r>
          </a:p>
        </p:txBody>
      </p:sp>
    </p:spTree>
    <p:extLst>
      <p:ext uri="{BB962C8B-B14F-4D97-AF65-F5344CB8AC3E}">
        <p14:creationId xmlns:p14="http://schemas.microsoft.com/office/powerpoint/2010/main" val="3864647020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E27563D8-8BBE-B64E-8C76-E01F8F893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3200" dirty="0"/>
              <a:t>クラウドからデータを取得するノード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99EC302-2068-A843-BB90-ABA2761A1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2019/12/06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41D000E-4FF9-BA42-8B28-8A09A97ED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6E0BD07-CA85-1442-9E4C-D14415287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18</a:t>
            </a:fld>
            <a:endParaRPr kumimoji="1" lang="ja-JP" altLang="en-US"/>
          </a:p>
        </p:txBody>
      </p:sp>
      <p:graphicFrame>
        <p:nvGraphicFramePr>
          <p:cNvPr id="8" name="表 7"/>
          <p:cNvGraphicFramePr>
            <a:graphicFrameLocks noGrp="1"/>
          </p:cNvGraphicFramePr>
          <p:nvPr/>
        </p:nvGraphicFramePr>
        <p:xfrm>
          <a:off x="304800" y="2123472"/>
          <a:ext cx="8686800" cy="2895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700">
                  <a:extLst>
                    <a:ext uri="{9D8B030D-6E8A-4147-A177-3AD203B41FA5}">
                      <a16:colId xmlns:a16="http://schemas.microsoft.com/office/drawing/2014/main" val="2115489748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3541112328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4210374273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1015579764"/>
                    </a:ext>
                  </a:extLst>
                </a:gridCol>
              </a:tblGrid>
              <a:tr h="789795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268115"/>
                  </a:ext>
                </a:extLst>
              </a:tr>
              <a:tr h="368413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取得データ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生データ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時系列表示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グラフ用データ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リアルタイム表示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グラフ用データ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072463"/>
                  </a:ext>
                </a:extLst>
              </a:tr>
              <a:tr h="459853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取得件数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10,000</a:t>
                      </a:r>
                      <a:r>
                        <a:rPr kumimoji="1" lang="ja-JP" altLang="en-US" dirty="0"/>
                        <a:t>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10,000</a:t>
                      </a:r>
                      <a:r>
                        <a:rPr kumimoji="1" lang="ja-JP" altLang="en-US" dirty="0"/>
                        <a:t>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最新データ</a:t>
                      </a:r>
                      <a:r>
                        <a:rPr kumimoji="1" lang="en-US" altLang="ja-JP" dirty="0"/>
                        <a:t>1</a:t>
                      </a:r>
                      <a:r>
                        <a:rPr kumimoji="1" lang="ja-JP" altLang="en-US" dirty="0"/>
                        <a:t>件のみ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666236"/>
                  </a:ext>
                </a:extLst>
              </a:tr>
              <a:tr h="333143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集計オプション</a:t>
                      </a:r>
                      <a:endParaRPr kumimoji="1" lang="en-US" altLang="ja-JP" dirty="0"/>
                    </a:p>
                    <a:p>
                      <a:r>
                        <a:rPr kumimoji="1" lang="en-US" altLang="ja-JP" sz="1800" dirty="0"/>
                        <a:t>(</a:t>
                      </a:r>
                      <a:r>
                        <a:rPr kumimoji="1" lang="ja-JP" altLang="en-US" sz="1800" dirty="0"/>
                        <a:t>アグリゲーション</a:t>
                      </a:r>
                      <a:r>
                        <a:rPr kumimoji="1" lang="en-US" altLang="ja-JP" sz="1800" dirty="0"/>
                        <a:t>)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×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680893"/>
                  </a:ext>
                </a:extLst>
              </a:tr>
              <a:tr h="333143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表示桁数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94866"/>
                  </a:ext>
                </a:extLst>
              </a:tr>
            </a:tbl>
          </a:graphicData>
        </a:graphic>
      </p:graphicFrame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2280582"/>
            <a:ext cx="1891447" cy="546418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424" y="2280582"/>
            <a:ext cx="1961499" cy="532407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7521" y="2271594"/>
            <a:ext cx="1933480" cy="50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229112"/>
      </p:ext>
    </p:ext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3200" dirty="0"/>
              <a:t>クラウドからデータを取得するノード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データ取得に必要な情報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ユーザ</a:t>
            </a:r>
            <a:r>
              <a:rPr kumimoji="1" lang="en-US" altLang="ja-JP" dirty="0"/>
              <a:t>ID</a:t>
            </a:r>
          </a:p>
          <a:p>
            <a:r>
              <a:rPr lang="ja-JP" altLang="en-US" dirty="0"/>
              <a:t>パスワード</a:t>
            </a:r>
            <a:endParaRPr lang="en-US" altLang="ja-JP" dirty="0"/>
          </a:p>
          <a:p>
            <a:r>
              <a:rPr kumimoji="1" lang="ja-JP" altLang="en-US" dirty="0"/>
              <a:t>テーブル名</a:t>
            </a:r>
            <a:endParaRPr kumimoji="1" lang="en-US" altLang="ja-JP" dirty="0"/>
          </a:p>
          <a:p>
            <a:r>
              <a:rPr lang="ja-JP" altLang="en-US" dirty="0"/>
              <a:t>オブジェクトキー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2019/12/06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7" name="右中かっこ 6"/>
          <p:cNvSpPr/>
          <p:nvPr/>
        </p:nvSpPr>
        <p:spPr bwMode="auto">
          <a:xfrm>
            <a:off x="3261360" y="2833529"/>
            <a:ext cx="528320" cy="934720"/>
          </a:xfrm>
          <a:prstGeom prst="rightBrace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908484" y="3070056"/>
            <a:ext cx="4222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/>
              <a:t>DynamoDB</a:t>
            </a:r>
            <a:r>
              <a:rPr kumimoji="1" lang="ja-JP" altLang="en-US" sz="2400" dirty="0"/>
              <a:t>操作ユーザの情報</a:t>
            </a:r>
          </a:p>
        </p:txBody>
      </p:sp>
    </p:spTree>
    <p:extLst>
      <p:ext uri="{BB962C8B-B14F-4D97-AF65-F5344CB8AC3E}">
        <p14:creationId xmlns:p14="http://schemas.microsoft.com/office/powerpoint/2010/main" val="3213328042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992B58E3-57A4-6D44-B509-F070C5CDD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072908"/>
            <a:ext cx="7772400" cy="1362075"/>
          </a:xfrm>
        </p:spPr>
        <p:txBody>
          <a:bodyPr/>
          <a:lstStyle/>
          <a:p>
            <a:pPr algn="ctr"/>
            <a:r>
              <a:rPr kumimoji="1" lang="ja-JP" altLang="en-US" dirty="0"/>
              <a:t>ダッシュボードアプリ</a:t>
            </a:r>
            <a:r>
              <a:rPr kumimoji="1" lang="en-US" altLang="ja-JP" dirty="0"/>
              <a:t/>
            </a:r>
            <a:br>
              <a:rPr kumimoji="1" lang="en-US" altLang="ja-JP" dirty="0"/>
            </a:br>
            <a:r>
              <a:rPr kumimoji="1" lang="ja-JP" altLang="en-US" dirty="0"/>
              <a:t>の作成演習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22C2960-B266-7343-8B6F-9BF283596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 smtClean="0"/>
              <a:t>2019/12/06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98AEFD-F336-2E4E-898C-C3CC1821B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D04B3AC-F567-5046-874C-5BCE44BDE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6346220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484313"/>
            <a:ext cx="8291513" cy="4608512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ダッシュボードからのデータ入力ノード</a:t>
            </a:r>
            <a:endParaRPr kumimoji="1" lang="en-US" altLang="ja-JP" dirty="0"/>
          </a:p>
        </p:txBody>
      </p:sp>
      <p:sp>
        <p:nvSpPr>
          <p:cNvPr id="7" name="タイトル 6">
            <a:extLst>
              <a:ext uri="{FF2B5EF4-FFF2-40B4-BE49-F238E27FC236}">
                <a16:creationId xmlns:a16="http://schemas.microsoft.com/office/drawing/2014/main" id="{E27563D8-8BBE-B64E-8C76-E01F8F893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iacloud</a:t>
            </a:r>
            <a:r>
              <a:rPr kumimoji="1" lang="ja-JP" altLang="en-US" dirty="0"/>
              <a:t>ダッシュ</a:t>
            </a:r>
            <a:r>
              <a:rPr lang="ja-JP" altLang="en-US" dirty="0"/>
              <a:t>ボードノード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99EC302-2068-A843-BB90-ABA2761A1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2019/12/06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41D000E-4FF9-BA42-8B28-8A09A97ED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6E0BD07-CA85-1442-9E4C-D14415287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20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91" y="2520064"/>
            <a:ext cx="1960880" cy="574258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>
            <a:off x="2669899" y="2590012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開始日時・終了日時取得ノード</a:t>
            </a:r>
          </a:p>
        </p:txBody>
      </p:sp>
      <p:sp>
        <p:nvSpPr>
          <p:cNvPr id="3" name="角丸四角形吹き出し 2"/>
          <p:cNvSpPr/>
          <p:nvPr/>
        </p:nvSpPr>
        <p:spPr bwMode="auto">
          <a:xfrm>
            <a:off x="1857656" y="3819466"/>
            <a:ext cx="4494726" cy="1466011"/>
          </a:xfrm>
          <a:prstGeom prst="wedgeRoundRectCallout">
            <a:avLst>
              <a:gd name="adj1" fmla="val -36019"/>
              <a:gd name="adj2" fmla="val -85088"/>
              <a:gd name="adj3" fmla="val 16667"/>
            </a:avLst>
          </a:prstGeom>
          <a:solidFill>
            <a:srgbClr val="E2ECF6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3935357"/>
            <a:ext cx="3091130" cy="123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845370"/>
      </p:ext>
    </p:extLst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角丸四角形吹き出し 23"/>
          <p:cNvSpPr/>
          <p:nvPr/>
        </p:nvSpPr>
        <p:spPr bwMode="auto">
          <a:xfrm>
            <a:off x="5331854" y="4419254"/>
            <a:ext cx="1575516" cy="2148197"/>
          </a:xfrm>
          <a:prstGeom prst="wedgeRoundRectCallout">
            <a:avLst>
              <a:gd name="adj1" fmla="val -84554"/>
              <a:gd name="adj2" fmla="val 642"/>
              <a:gd name="adj3" fmla="val 16667"/>
            </a:avLst>
          </a:prstGeom>
          <a:solidFill>
            <a:srgbClr val="E2ECF6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2" name="角丸四角形吹き出し 21"/>
          <p:cNvSpPr/>
          <p:nvPr/>
        </p:nvSpPr>
        <p:spPr bwMode="auto">
          <a:xfrm>
            <a:off x="5365627" y="3564824"/>
            <a:ext cx="1777286" cy="689915"/>
          </a:xfrm>
          <a:prstGeom prst="wedgeRoundRectCallout">
            <a:avLst>
              <a:gd name="adj1" fmla="val -73984"/>
              <a:gd name="adj2" fmla="val 5507"/>
              <a:gd name="adj3" fmla="val 16667"/>
            </a:avLst>
          </a:prstGeom>
          <a:solidFill>
            <a:srgbClr val="E2ECF6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" name="角丸四角形吹き出し 20"/>
          <p:cNvSpPr/>
          <p:nvPr/>
        </p:nvSpPr>
        <p:spPr bwMode="auto">
          <a:xfrm>
            <a:off x="5331854" y="2040775"/>
            <a:ext cx="2408350" cy="1267324"/>
          </a:xfrm>
          <a:prstGeom prst="wedgeRoundRectCallout">
            <a:avLst>
              <a:gd name="adj1" fmla="val -67013"/>
              <a:gd name="adj2" fmla="val 6689"/>
              <a:gd name="adj3" fmla="val 16667"/>
            </a:avLst>
          </a:prstGeom>
          <a:solidFill>
            <a:srgbClr val="E2ECF6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484313"/>
            <a:ext cx="8291513" cy="4608512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リアルタイムデータ表示ノード</a:t>
            </a:r>
            <a:endParaRPr kumimoji="1" lang="en-US" altLang="ja-JP" dirty="0"/>
          </a:p>
        </p:txBody>
      </p:sp>
      <p:sp>
        <p:nvSpPr>
          <p:cNvPr id="7" name="タイトル 6">
            <a:extLst>
              <a:ext uri="{FF2B5EF4-FFF2-40B4-BE49-F238E27FC236}">
                <a16:creationId xmlns:a16="http://schemas.microsoft.com/office/drawing/2014/main" id="{E27563D8-8BBE-B64E-8C76-E01F8F893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iacloud</a:t>
            </a:r>
            <a:r>
              <a:rPr lang="ja-JP" altLang="en-US" dirty="0"/>
              <a:t>ダッシュボードノード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99EC302-2068-A843-BB90-ABA2761A1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2019/12/06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41D000E-4FF9-BA42-8B28-8A09A97ED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6E0BD07-CA85-1442-9E4C-D14415287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69" y="2318959"/>
            <a:ext cx="1806811" cy="518233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08" y="3674317"/>
            <a:ext cx="1848831" cy="504227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769" y="5015669"/>
            <a:ext cx="1862837" cy="504227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2655893" y="240444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数値・日時表示ノード</a:t>
            </a: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2683907" y="372511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ランプノード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2683907" y="508311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バーグラフノード</a:t>
            </a: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8069" y="2136500"/>
            <a:ext cx="1930261" cy="1054679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0957" y="3688196"/>
            <a:ext cx="1466627" cy="475925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4758" y="4511464"/>
            <a:ext cx="1064012" cy="192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31536"/>
      </p:ext>
    </p:extLst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角丸四角形吹き出し 25"/>
          <p:cNvSpPr/>
          <p:nvPr/>
        </p:nvSpPr>
        <p:spPr bwMode="auto">
          <a:xfrm>
            <a:off x="3498616" y="5008849"/>
            <a:ext cx="5455396" cy="1465646"/>
          </a:xfrm>
          <a:prstGeom prst="wedgeRoundRectCallout">
            <a:avLst>
              <a:gd name="adj1" fmla="val -57097"/>
              <a:gd name="adj2" fmla="val -49798"/>
              <a:gd name="adj3" fmla="val 16667"/>
            </a:avLst>
          </a:prstGeom>
          <a:solidFill>
            <a:srgbClr val="E2ECF6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5" name="角丸四角形吹き出し 24"/>
          <p:cNvSpPr/>
          <p:nvPr/>
        </p:nvSpPr>
        <p:spPr bwMode="auto">
          <a:xfrm>
            <a:off x="3453007" y="2636738"/>
            <a:ext cx="5455396" cy="1867286"/>
          </a:xfrm>
          <a:prstGeom prst="wedgeRoundRectCallout">
            <a:avLst>
              <a:gd name="adj1" fmla="val -58986"/>
              <a:gd name="adj2" fmla="val -49798"/>
              <a:gd name="adj3" fmla="val 16667"/>
            </a:avLst>
          </a:prstGeom>
          <a:solidFill>
            <a:srgbClr val="E2ECF6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333376"/>
            <a:ext cx="8291513" cy="4608512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テーブル系ノード</a:t>
            </a:r>
            <a:endParaRPr kumimoji="1" lang="en-US" altLang="ja-JP" dirty="0"/>
          </a:p>
        </p:txBody>
      </p:sp>
      <p:sp>
        <p:nvSpPr>
          <p:cNvPr id="7" name="タイトル 6">
            <a:extLst>
              <a:ext uri="{FF2B5EF4-FFF2-40B4-BE49-F238E27FC236}">
                <a16:creationId xmlns:a16="http://schemas.microsoft.com/office/drawing/2014/main" id="{E27563D8-8BBE-B64E-8C76-E01F8F893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iacloud</a:t>
            </a:r>
            <a:r>
              <a:rPr lang="ja-JP" altLang="en-US" dirty="0"/>
              <a:t>ダッシュボードノード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99EC302-2068-A843-BB90-ABA2761A1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2019/12/06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41D000E-4FF9-BA42-8B28-8A09A97ED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6E0BD07-CA85-1442-9E4C-D14415287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22</a:t>
            </a:fld>
            <a:endParaRPr kumimoji="1" lang="ja-JP" altLang="en-US"/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90" y="2067773"/>
            <a:ext cx="1848830" cy="560252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2627240" y="2163233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テーブル</a:t>
            </a:r>
            <a:r>
              <a:rPr kumimoji="1" lang="en-US" altLang="ja-JP" dirty="0"/>
              <a:t>(</a:t>
            </a:r>
            <a:r>
              <a:rPr kumimoji="1" lang="ja-JP" altLang="en-US" dirty="0"/>
              <a:t>表</a:t>
            </a:r>
            <a:r>
              <a:rPr kumimoji="1" lang="en-US" altLang="ja-JP" dirty="0"/>
              <a:t>)</a:t>
            </a:r>
            <a:r>
              <a:rPr kumimoji="1" lang="ja-JP" altLang="en-US" dirty="0"/>
              <a:t>ノード</a:t>
            </a:r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96" y="4504024"/>
            <a:ext cx="1834824" cy="560252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>
            <a:off x="2641246" y="4609153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アラーム</a:t>
            </a:r>
            <a:r>
              <a:rPr lang="en-US" altLang="ja-JP" dirty="0"/>
              <a:t>&amp;</a:t>
            </a:r>
            <a:r>
              <a:rPr lang="ja-JP" altLang="en-US" dirty="0"/>
              <a:t>イベントデータ集計ノード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592" y="5113022"/>
            <a:ext cx="4086225" cy="12573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5271" y="2775221"/>
            <a:ext cx="4702085" cy="161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17591"/>
      </p:ext>
    </p:extLst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角丸四角形吹き出し 13"/>
          <p:cNvSpPr/>
          <p:nvPr/>
        </p:nvSpPr>
        <p:spPr bwMode="auto">
          <a:xfrm>
            <a:off x="3512393" y="3513496"/>
            <a:ext cx="5455396" cy="2127450"/>
          </a:xfrm>
          <a:prstGeom prst="wedgeRoundRectCallout">
            <a:avLst>
              <a:gd name="adj1" fmla="val -57097"/>
              <a:gd name="adj2" fmla="val -56457"/>
              <a:gd name="adj3" fmla="val 16667"/>
            </a:avLst>
          </a:prstGeom>
          <a:solidFill>
            <a:srgbClr val="E2ECF6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484313"/>
            <a:ext cx="8291513" cy="4608512"/>
          </a:xfrm>
        </p:spPr>
        <p:txBody>
          <a:bodyPr/>
          <a:lstStyle/>
          <a:p>
            <a:pPr marL="0" indent="0">
              <a:buNone/>
            </a:pPr>
            <a:r>
              <a:rPr lang="ja-JP" altLang="en-US" dirty="0"/>
              <a:t>状態表示ノード</a:t>
            </a:r>
            <a:endParaRPr kumimoji="1" lang="en-US" altLang="ja-JP" dirty="0"/>
          </a:p>
        </p:txBody>
      </p:sp>
      <p:sp>
        <p:nvSpPr>
          <p:cNvPr id="7" name="タイトル 6">
            <a:extLst>
              <a:ext uri="{FF2B5EF4-FFF2-40B4-BE49-F238E27FC236}">
                <a16:creationId xmlns:a16="http://schemas.microsoft.com/office/drawing/2014/main" id="{E27563D8-8BBE-B64E-8C76-E01F8F893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iacloud</a:t>
            </a:r>
            <a:r>
              <a:rPr lang="ja-JP" altLang="en-US" dirty="0"/>
              <a:t>ダッシュボードノード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99EC302-2068-A843-BB90-ABA2761A1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2019/12/06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41D000E-4FF9-BA42-8B28-8A09A97ED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6E0BD07-CA85-1442-9E4C-D14415287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23</a:t>
            </a:fld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709003"/>
            <a:ext cx="1848830" cy="560252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2702924" y="278104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稼働状況グラフノード</a:t>
            </a: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9038" y="3788569"/>
            <a:ext cx="501967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94123"/>
      </p:ext>
    </p:extLst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角丸四角形吹き出し 19"/>
          <p:cNvSpPr/>
          <p:nvPr/>
        </p:nvSpPr>
        <p:spPr bwMode="auto">
          <a:xfrm>
            <a:off x="5010267" y="4171153"/>
            <a:ext cx="3676533" cy="2385131"/>
          </a:xfrm>
          <a:prstGeom prst="wedgeRoundRectCallout">
            <a:avLst>
              <a:gd name="adj1" fmla="val -64648"/>
              <a:gd name="adj2" fmla="val -978"/>
              <a:gd name="adj3" fmla="val 16667"/>
            </a:avLst>
          </a:prstGeom>
          <a:solidFill>
            <a:srgbClr val="E2ECF6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角丸四角形吹き出し 18"/>
          <p:cNvSpPr/>
          <p:nvPr/>
        </p:nvSpPr>
        <p:spPr bwMode="auto">
          <a:xfrm>
            <a:off x="5010267" y="2829077"/>
            <a:ext cx="1599014" cy="1180015"/>
          </a:xfrm>
          <a:prstGeom prst="wedgeRoundRectCallout">
            <a:avLst>
              <a:gd name="adj1" fmla="val -84470"/>
              <a:gd name="adj2" fmla="val 51593"/>
              <a:gd name="adj3" fmla="val 16667"/>
            </a:avLst>
          </a:prstGeom>
          <a:solidFill>
            <a:srgbClr val="E2ECF6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角丸四角形吹き出し 13"/>
          <p:cNvSpPr/>
          <p:nvPr/>
        </p:nvSpPr>
        <p:spPr bwMode="auto">
          <a:xfrm>
            <a:off x="5010267" y="1539153"/>
            <a:ext cx="1749828" cy="976300"/>
          </a:xfrm>
          <a:prstGeom prst="wedgeRoundRectCallout">
            <a:avLst>
              <a:gd name="adj1" fmla="val -81365"/>
              <a:gd name="adj2" fmla="val 46184"/>
              <a:gd name="adj3" fmla="val 16667"/>
            </a:avLst>
          </a:prstGeom>
          <a:solidFill>
            <a:srgbClr val="E2ECF6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484313"/>
            <a:ext cx="8291513" cy="682713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データ入力</a:t>
            </a:r>
            <a:endParaRPr kumimoji="1" lang="en-US" altLang="ja-JP" dirty="0"/>
          </a:p>
        </p:txBody>
      </p:sp>
      <p:sp>
        <p:nvSpPr>
          <p:cNvPr id="7" name="タイトル 6">
            <a:extLst>
              <a:ext uri="{FF2B5EF4-FFF2-40B4-BE49-F238E27FC236}">
                <a16:creationId xmlns:a16="http://schemas.microsoft.com/office/drawing/2014/main" id="{E27563D8-8BBE-B64E-8C76-E01F8F893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その他ダッシュボードノード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99EC302-2068-A843-BB90-ABA2761A1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2019/12/06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41D000E-4FF9-BA42-8B28-8A09A97ED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6E0BD07-CA85-1442-9E4C-D14415287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802410" y="231759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ボタンノード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15043"/>
            <a:ext cx="2039974" cy="59742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38" y="3862509"/>
            <a:ext cx="2083689" cy="58285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5230079"/>
            <a:ext cx="1981690" cy="582850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2802410" y="391138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ゲージノード</a:t>
            </a: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2802410" y="5328944"/>
            <a:ext cx="15696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グラフノード</a:t>
            </a:r>
            <a:endParaRPr kumimoji="1" lang="en-US" altLang="ja-JP" dirty="0"/>
          </a:p>
          <a:p>
            <a:r>
              <a:rPr kumimoji="1" lang="ja-JP" altLang="en-US" dirty="0"/>
              <a:t>　</a:t>
            </a:r>
            <a:r>
              <a:rPr kumimoji="1" lang="en-US" altLang="ja-JP" dirty="0"/>
              <a:t>‐</a:t>
            </a:r>
            <a:r>
              <a:rPr kumimoji="1" lang="ja-JP" altLang="en-US" dirty="0"/>
              <a:t>折れ線</a:t>
            </a:r>
            <a:endParaRPr kumimoji="1" lang="en-US" altLang="ja-JP" dirty="0"/>
          </a:p>
          <a:p>
            <a:r>
              <a:rPr kumimoji="1" lang="ja-JP" altLang="en-US" dirty="0"/>
              <a:t>　</a:t>
            </a:r>
            <a:r>
              <a:rPr kumimoji="1" lang="en-US" altLang="ja-JP" dirty="0"/>
              <a:t>‐</a:t>
            </a:r>
            <a:r>
              <a:rPr kumimoji="1" lang="ja-JP" altLang="en-US" dirty="0"/>
              <a:t>棒</a:t>
            </a:r>
            <a:endParaRPr kumimoji="1" lang="en-US" altLang="ja-JP" dirty="0"/>
          </a:p>
          <a:p>
            <a:r>
              <a:rPr kumimoji="1" lang="ja-JP" altLang="en-US" dirty="0"/>
              <a:t>　</a:t>
            </a:r>
            <a:r>
              <a:rPr kumimoji="1" lang="en-US" altLang="ja-JP" dirty="0"/>
              <a:t>‐</a:t>
            </a:r>
            <a:r>
              <a:rPr kumimoji="1" lang="ja-JP" altLang="en-US" dirty="0"/>
              <a:t>円</a:t>
            </a: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8971" y="4375953"/>
            <a:ext cx="3057525" cy="2047875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8228" y="2919453"/>
            <a:ext cx="1042710" cy="999264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7232" y="1709255"/>
            <a:ext cx="1221984" cy="639019"/>
          </a:xfrm>
          <a:prstGeom prst="rect">
            <a:avLst/>
          </a:prstGeom>
        </p:spPr>
      </p:pic>
      <p:sp>
        <p:nvSpPr>
          <p:cNvPr id="21" name="コンテンツ プレースホルダー 2"/>
          <p:cNvSpPr txBox="1">
            <a:spLocks/>
          </p:cNvSpPr>
          <p:nvPr/>
        </p:nvSpPr>
        <p:spPr bwMode="auto">
          <a:xfrm>
            <a:off x="457200" y="3245000"/>
            <a:ext cx="8291513" cy="68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96888" indent="-49688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tabLst/>
              <a:defRPr kumimoji="1" sz="3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93763" indent="-43656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u"/>
              <a:tabLst/>
              <a:defRPr kumimoji="1" sz="2800">
                <a:solidFill>
                  <a:schemeClr val="bg2">
                    <a:lumMod val="25000"/>
                  </a:schemeClr>
                </a:solidFill>
                <a:latin typeface="+mn-lt"/>
                <a:cs typeface="+mn-cs"/>
              </a:defRPr>
            </a:lvl2pPr>
            <a:lvl3pPr marL="1249363" indent="-33496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  <a:tabLst/>
              <a:defRPr kumimoji="1" sz="2400">
                <a:solidFill>
                  <a:schemeClr val="bg2">
                    <a:lumMod val="25000"/>
                  </a:schemeClr>
                </a:solidFill>
                <a:latin typeface="+mn-lt"/>
                <a:cs typeface="+mn-cs"/>
              </a:defRPr>
            </a:lvl3pPr>
            <a:lvl4pPr marL="1695450" indent="-32385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kumimoji="1" sz="2000">
                <a:solidFill>
                  <a:schemeClr val="bg2">
                    <a:lumMod val="25000"/>
                  </a:schemeClr>
                </a:solidFill>
                <a:latin typeface="+mn-lt"/>
                <a:cs typeface="+mn-cs"/>
              </a:defRPr>
            </a:lvl4pPr>
            <a:lvl5pPr marL="1828800" algn="l" rtl="0" eaLnBrk="1" fontAlgn="base" hangingPunct="1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bg2">
                    <a:lumMod val="25000"/>
                  </a:schemeClr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+mn-lt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ja-JP" altLang="en-US" kern="0" dirty="0"/>
              <a:t>グラフ系ノード</a:t>
            </a:r>
            <a:endParaRPr lang="en-US" altLang="ja-JP" kern="0" dirty="0"/>
          </a:p>
        </p:txBody>
      </p:sp>
    </p:spTree>
    <p:extLst>
      <p:ext uri="{BB962C8B-B14F-4D97-AF65-F5344CB8AC3E}">
        <p14:creationId xmlns:p14="http://schemas.microsoft.com/office/powerpoint/2010/main" val="4146597280"/>
      </p:ext>
    </p:extLst>
  </p:cSld>
  <p:clrMapOvr>
    <a:masterClrMapping/>
  </p:clrMapOvr>
  <p:transition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E27563D8-8BBE-B64E-8C76-E01F8F893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データ取得ノードと</a:t>
            </a:r>
            <a:r>
              <a:rPr kumimoji="1" lang="en-US" altLang="ja-JP" dirty="0"/>
              <a:t/>
            </a:r>
            <a:br>
              <a:rPr kumimoji="1" lang="en-US" altLang="ja-JP" dirty="0"/>
            </a:br>
            <a:r>
              <a:rPr kumimoji="1" lang="ja-JP" altLang="en-US" dirty="0"/>
              <a:t>ダッシュボードノードの組み合わせ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99EC302-2068-A843-BB90-ABA2761A1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2019/12/06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41D000E-4FF9-BA42-8B28-8A09A97ED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6E0BD07-CA85-1442-9E4C-D14415287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25</a:t>
            </a:fld>
            <a:endParaRPr kumimoji="1" lang="ja-JP" altLang="en-US"/>
          </a:p>
        </p:txBody>
      </p:sp>
      <p:graphicFrame>
        <p:nvGraphicFramePr>
          <p:cNvPr id="11" name="表 10"/>
          <p:cNvGraphicFramePr>
            <a:graphicFrameLocks noGrp="1"/>
          </p:cNvGraphicFramePr>
          <p:nvPr/>
        </p:nvGraphicFramePr>
        <p:xfrm>
          <a:off x="285479" y="1552526"/>
          <a:ext cx="8575185" cy="4848274"/>
        </p:xfrm>
        <a:graphic>
          <a:graphicData uri="http://schemas.openxmlformats.org/drawingml/2006/table">
            <a:tbl>
              <a:tblPr firstCol="1" bandRow="1">
                <a:tableStyleId>{7DF18680-E054-41AD-8BC1-D1AEF772440D}</a:tableStyleId>
              </a:tblPr>
              <a:tblGrid>
                <a:gridCol w="2419084">
                  <a:extLst>
                    <a:ext uri="{9D8B030D-6E8A-4147-A177-3AD203B41FA5}">
                      <a16:colId xmlns:a16="http://schemas.microsoft.com/office/drawing/2014/main" val="1057660997"/>
                    </a:ext>
                  </a:extLst>
                </a:gridCol>
                <a:gridCol w="6156101">
                  <a:extLst>
                    <a:ext uri="{9D8B030D-6E8A-4147-A177-3AD203B41FA5}">
                      <a16:colId xmlns:a16="http://schemas.microsoft.com/office/drawing/2014/main" val="4175738174"/>
                    </a:ext>
                  </a:extLst>
                </a:gridCol>
              </a:tblGrid>
              <a:tr h="848776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データ取得ノード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ダッシュボード表示ノード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941496"/>
                  </a:ext>
                </a:extLst>
              </a:tr>
              <a:tr h="1333166">
                <a:tc>
                  <a:txBody>
                    <a:bodyPr/>
                    <a:lstStyle/>
                    <a:p>
                      <a:pPr algn="ctr"/>
                      <a:endParaRPr kumimoji="1" lang="en-US" altLang="ja-JP" sz="1600" b="1" u="sng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endParaRPr kumimoji="1" lang="en-US" altLang="ja-JP" sz="1600" b="1" u="sng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kumimoji="1" lang="ja-JP" altLang="en-US" sz="1600" b="1" u="sng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生データ</a:t>
                      </a:r>
                      <a:endParaRPr kumimoji="1" lang="en-US" altLang="ja-JP" sz="1600" b="1" u="sng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069260"/>
                  </a:ext>
                </a:extLst>
              </a:tr>
              <a:tr h="1333166">
                <a:tc>
                  <a:txBody>
                    <a:bodyPr/>
                    <a:lstStyle/>
                    <a:p>
                      <a:pPr algn="ctr"/>
                      <a:endParaRPr kumimoji="1" lang="en-US" altLang="ja-JP" sz="1600" b="1" u="sng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endParaRPr kumimoji="1" lang="en-US" altLang="ja-JP" sz="1600" b="1" u="sng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kumimoji="1" lang="ja-JP" altLang="en-US" sz="1600" b="1" u="sng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時系列表示</a:t>
                      </a:r>
                      <a:endParaRPr kumimoji="1" lang="en-US" altLang="ja-JP" sz="1600" b="1" u="sng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kumimoji="1" lang="ja-JP" altLang="en-US" sz="1600" b="1" u="sng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グラフ用データ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027519"/>
                  </a:ext>
                </a:extLst>
              </a:tr>
              <a:tr h="1333166">
                <a:tc>
                  <a:txBody>
                    <a:bodyPr/>
                    <a:lstStyle/>
                    <a:p>
                      <a:pPr algn="ctr"/>
                      <a:endParaRPr kumimoji="1" lang="en-US" altLang="ja-JP" sz="1600" b="1" u="sng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endParaRPr kumimoji="1" lang="en-US" altLang="ja-JP" sz="1600" b="1" u="sng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kumimoji="1" lang="ja-JP" altLang="en-US" sz="1600" b="1" u="sng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リアルタイム表示</a:t>
                      </a:r>
                      <a:endParaRPr kumimoji="1" lang="en-US" altLang="ja-JP" sz="1600" b="1" u="sng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kumimoji="1" lang="ja-JP" altLang="en-US" sz="1600" b="1" u="sng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グラフ用データ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102372"/>
                  </a:ext>
                </a:extLst>
              </a:tr>
            </a:tbl>
          </a:graphicData>
        </a:graphic>
      </p:graphicFrame>
      <p:pic>
        <p:nvPicPr>
          <p:cNvPr id="27" name="図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76" y="2499127"/>
            <a:ext cx="1891447" cy="546418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76" y="3818718"/>
            <a:ext cx="1961499" cy="532407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365" y="5152238"/>
            <a:ext cx="1933480" cy="50438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3988" y="5753485"/>
            <a:ext cx="1942831" cy="54344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0452" y="3801636"/>
            <a:ext cx="1868261" cy="549489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0721" y="3804795"/>
            <a:ext cx="1848830" cy="560252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0990" y="3804795"/>
            <a:ext cx="1848830" cy="560252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41559" y="2485293"/>
            <a:ext cx="1834824" cy="560252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0969" y="5112303"/>
            <a:ext cx="1806811" cy="518233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60989" y="5145393"/>
            <a:ext cx="1848831" cy="504227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76958" y="5126309"/>
            <a:ext cx="1862837" cy="504227"/>
          </a:xfrm>
          <a:prstGeom prst="rect">
            <a:avLst/>
          </a:prstGeom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4514" y="5744689"/>
            <a:ext cx="1847727" cy="543449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2220" y="2485293"/>
            <a:ext cx="1848830" cy="56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49390"/>
      </p:ext>
    </p:extLst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DF1543-04BE-F44F-A10E-A49384435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実際のダッシュボード作成演習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1A77CE-77BC-4242-9F70-8990DCE74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sz="2800" dirty="0"/>
              <a:t>温度・湿度</a:t>
            </a:r>
            <a:endParaRPr kumimoji="1" lang="en-US" altLang="ja-JP" sz="2800" dirty="0"/>
          </a:p>
          <a:p>
            <a:pPr lvl="1"/>
            <a:r>
              <a:rPr kumimoji="1" lang="ja-JP" altLang="en-US" sz="2400" dirty="0"/>
              <a:t>トレンドグラフ</a:t>
            </a:r>
            <a:endParaRPr kumimoji="1" lang="en-US" altLang="ja-JP" sz="2400" dirty="0"/>
          </a:p>
          <a:p>
            <a:pPr lvl="1"/>
            <a:r>
              <a:rPr lang="ja-JP" altLang="en-US" sz="2400" dirty="0"/>
              <a:t>ゲージによる現在値表示</a:t>
            </a:r>
            <a:endParaRPr lang="en-US" altLang="ja-JP" sz="2400" dirty="0"/>
          </a:p>
          <a:p>
            <a:r>
              <a:rPr lang="ja-JP" altLang="en-US" sz="2800" dirty="0"/>
              <a:t>稼働状況</a:t>
            </a:r>
            <a:endParaRPr lang="en-US" altLang="ja-JP" sz="2800" dirty="0"/>
          </a:p>
          <a:p>
            <a:pPr lvl="1"/>
            <a:r>
              <a:rPr lang="ja-JP" altLang="en-US" sz="2400" dirty="0" smtClean="0"/>
              <a:t>ロッカースイッチを利用した</a:t>
            </a:r>
            <a:r>
              <a:rPr kumimoji="1" lang="ja-JP" altLang="en-US" sz="2400" dirty="0" smtClean="0"/>
              <a:t>稼働</a:t>
            </a:r>
            <a:r>
              <a:rPr kumimoji="1" lang="ja-JP" altLang="en-US" sz="2400" dirty="0"/>
              <a:t>状況グラフ</a:t>
            </a:r>
            <a:endParaRPr kumimoji="1" lang="en-US" altLang="ja-JP" sz="24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F30C862-7543-C641-B40D-E2B046C98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2019/12/06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F3CB2AE-1598-AB41-9A05-46E58B99B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C340DB5-1F2E-BE43-A0A9-1BF4C84E9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4895314"/>
      </p:ext>
    </p:extLst>
  </p:cSld>
  <p:clrMapOvr>
    <a:masterClrMapping/>
  </p:clrMapOvr>
  <p:transition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16" y="1434835"/>
            <a:ext cx="8819301" cy="458859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[</a:t>
            </a:r>
            <a:r>
              <a:rPr lang="ja-JP" altLang="en-US" dirty="0" smtClean="0"/>
              <a:t>基本編</a:t>
            </a:r>
            <a:r>
              <a:rPr lang="en-US" altLang="ja-JP" dirty="0" smtClean="0"/>
              <a:t>]</a:t>
            </a:r>
            <a:r>
              <a:rPr lang="ja-JP" altLang="en-US" dirty="0" smtClean="0"/>
              <a:t>ダッシュボード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完成</a:t>
            </a:r>
            <a:r>
              <a:rPr lang="ja-JP" altLang="en-US" dirty="0"/>
              <a:t>イメージ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2019/12/06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 bwMode="auto">
          <a:xfrm>
            <a:off x="2415982" y="1799771"/>
            <a:ext cx="2156019" cy="3526972"/>
          </a:xfrm>
          <a:prstGeom prst="roundRect">
            <a:avLst>
              <a:gd name="adj" fmla="val 10459"/>
            </a:avLst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291830"/>
      </p:ext>
    </p:extLst>
  </p:cSld>
  <p:clrMapOvr>
    <a:masterClrMapping/>
  </p:clrMapOvr>
  <p:transition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51" y="1432579"/>
            <a:ext cx="8373609" cy="508867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[</a:t>
            </a:r>
            <a:r>
              <a:rPr lang="ja-JP" altLang="en-US" dirty="0" smtClean="0"/>
              <a:t>基本編</a:t>
            </a:r>
            <a:r>
              <a:rPr lang="en-US" altLang="ja-JP" dirty="0" smtClean="0"/>
              <a:t>]</a:t>
            </a:r>
            <a:r>
              <a:rPr lang="ja-JP" altLang="en-US" dirty="0" smtClean="0"/>
              <a:t>ダッシュボード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完成</a:t>
            </a:r>
            <a:r>
              <a:rPr lang="ja-JP" altLang="en-US" dirty="0"/>
              <a:t>イメージ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2019/12/06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3" name="角丸四角形 2"/>
          <p:cNvSpPr/>
          <p:nvPr/>
        </p:nvSpPr>
        <p:spPr bwMode="auto">
          <a:xfrm>
            <a:off x="1376136" y="2583543"/>
            <a:ext cx="5177064" cy="1799772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13540"/>
      </p:ext>
    </p:extLst>
  </p:cSld>
  <p:clrMapOvr>
    <a:masterClrMapping/>
  </p:clrMapOvr>
  <p:transition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99" y="1351805"/>
            <a:ext cx="8498114" cy="512247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タブ・グループの作成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2019/12/06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3" name="角丸四角形 2"/>
          <p:cNvSpPr/>
          <p:nvPr/>
        </p:nvSpPr>
        <p:spPr bwMode="auto">
          <a:xfrm>
            <a:off x="7024914" y="2866570"/>
            <a:ext cx="1676400" cy="64588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538621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角丸四角形 45"/>
          <p:cNvSpPr/>
          <p:nvPr/>
        </p:nvSpPr>
        <p:spPr bwMode="auto">
          <a:xfrm>
            <a:off x="198596" y="2560928"/>
            <a:ext cx="8808720" cy="3595079"/>
          </a:xfrm>
          <a:prstGeom prst="roundRect">
            <a:avLst/>
          </a:prstGeom>
          <a:solidFill>
            <a:srgbClr val="FBF3DD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" name="タイトル 6">
            <a:extLst>
              <a:ext uri="{FF2B5EF4-FFF2-40B4-BE49-F238E27FC236}">
                <a16:creationId xmlns:a16="http://schemas.microsoft.com/office/drawing/2014/main" id="{E27563D8-8BBE-B64E-8C76-E01F8F893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ここまでのおさらい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99EC302-2068-A843-BB90-ABA2761A1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2019/12/06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41D000E-4FF9-BA42-8B28-8A09A97ED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6E0BD07-CA85-1442-9E4C-D14415287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31" name="コンテンツ プレースホルダー 2">
            <a:extLst>
              <a:ext uri="{FF2B5EF4-FFF2-40B4-BE49-F238E27FC236}">
                <a16:creationId xmlns:a16="http://schemas.microsoft.com/office/drawing/2014/main" id="{EF51CD7A-0E70-A341-906E-BDC6110AC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84313"/>
            <a:ext cx="8291513" cy="4608512"/>
          </a:xfrm>
        </p:spPr>
        <p:txBody>
          <a:bodyPr/>
          <a:lstStyle/>
          <a:p>
            <a:r>
              <a:rPr lang="ja-JP" altLang="en-US" dirty="0"/>
              <a:t>様々なセンサ情報を格納</a:t>
            </a:r>
            <a:endParaRPr kumimoji="1" lang="en-US" altLang="ja-JP" dirty="0"/>
          </a:p>
        </p:txBody>
      </p:sp>
      <p:cxnSp>
        <p:nvCxnSpPr>
          <p:cNvPr id="32" name="直線矢印コネクタ 31"/>
          <p:cNvCxnSpPr/>
          <p:nvPr/>
        </p:nvCxnSpPr>
        <p:spPr bwMode="auto">
          <a:xfrm>
            <a:off x="3389111" y="3941849"/>
            <a:ext cx="2226807" cy="0"/>
          </a:xfrm>
          <a:prstGeom prst="straightConnector1">
            <a:avLst/>
          </a:prstGeom>
          <a:solidFill>
            <a:srgbClr val="E2ECF6"/>
          </a:solidFill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3" name="Picture 10" descr="ã¯ã©ã¦ãã³ã³ãã¥ã¼ãã£ã³ã°ã®ã¤ã©ã¹ã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88"/>
          <a:stretch/>
        </p:blipFill>
        <p:spPr bwMode="auto">
          <a:xfrm>
            <a:off x="5560763" y="3149216"/>
            <a:ext cx="3638550" cy="175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s://2.bp.blogspot.com/-G7I5-jZulFA/W64Dm3TOziI/AAAAAAABPII/bbbBgzJA_5AHvFjWiCnNkkMnTDfpL_n6QCLcBGAs/s800/internet_mar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908" y="3480243"/>
            <a:ext cx="923211" cy="923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角丸四角形 36"/>
          <p:cNvSpPr/>
          <p:nvPr/>
        </p:nvSpPr>
        <p:spPr bwMode="auto">
          <a:xfrm>
            <a:off x="3366199" y="4953288"/>
            <a:ext cx="2473514" cy="98530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dirty="0">
                <a:latin typeface="Arial" charset="0"/>
                <a:cs typeface="Arial" charset="0"/>
              </a:rPr>
              <a:t>②インターネットで</a:t>
            </a:r>
            <a:endParaRPr lang="en-US" altLang="ja-JP" dirty="0">
              <a:latin typeface="Arial" charset="0"/>
              <a:cs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dirty="0">
                <a:latin typeface="Arial" charset="0"/>
                <a:cs typeface="Arial" charset="0"/>
              </a:rPr>
              <a:t>情報送信</a:t>
            </a:r>
            <a:endParaRPr kumimoji="0" lang="ja-JP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8" name="角丸四角形 37"/>
          <p:cNvSpPr/>
          <p:nvPr/>
        </p:nvSpPr>
        <p:spPr bwMode="auto">
          <a:xfrm>
            <a:off x="6307678" y="4964735"/>
            <a:ext cx="2249293" cy="98530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dirty="0">
                <a:latin typeface="Arial" charset="0"/>
                <a:cs typeface="Arial" charset="0"/>
              </a:rPr>
              <a:t>③クラウド上の</a:t>
            </a:r>
            <a:endParaRPr lang="en-US" altLang="ja-JP" dirty="0">
              <a:latin typeface="Arial" charset="0"/>
              <a:cs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dirty="0">
                <a:latin typeface="Arial" charset="0"/>
                <a:cs typeface="Arial" charset="0"/>
              </a:rPr>
              <a:t>データベース</a:t>
            </a:r>
            <a:endParaRPr lang="en-US" altLang="ja-JP" dirty="0">
              <a:latin typeface="Arial" charset="0"/>
              <a:cs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dirty="0">
                <a:latin typeface="Arial" charset="0"/>
                <a:cs typeface="Arial" charset="0"/>
              </a:rPr>
              <a:t>に格納</a:t>
            </a:r>
            <a:endParaRPr kumimoji="0" lang="ja-JP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39" name="Picture 24" descr="https://2.bp.blogspot.com/-756zNBRyNL8/VCkbkKOTRoI/AAAAAAAAnJA/zIJDGZopfCM/s800/koujou_kikai_sous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00" y="2785741"/>
            <a:ext cx="1802789" cy="196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6" descr="https://3.bp.blogspot.com/-fAuLzlXyN-0/VfS6aQwIYMI/AAAAAAAAxQI/AJyYokpkHEI/s800/machine_jidou_seisan_lin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94" y="3766817"/>
            <a:ext cx="1983017" cy="155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0" descr="https://3.bp.blogspot.com/-KRfb652hUBM/W64Don7Y4pI/AAAAAAABPIY/3rXZkoqFQaoP3jJIJ5C6-B22gztXROvoQCLcBGAs/s800/internet_router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98" b="75082"/>
          <a:stretch/>
        </p:blipFill>
        <p:spPr bwMode="auto">
          <a:xfrm>
            <a:off x="408823" y="4189397"/>
            <a:ext cx="397018" cy="28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0" descr="https://3.bp.blogspot.com/-KRfb652hUBM/W64Don7Y4pI/AAAAAAABPIY/3rXZkoqFQaoP3jJIJ5C6-B22gztXROvoQCLcBGAs/s800/internet_router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18" b="73219"/>
          <a:stretch/>
        </p:blipFill>
        <p:spPr bwMode="auto">
          <a:xfrm>
            <a:off x="1169727" y="2632368"/>
            <a:ext cx="407802" cy="30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6" descr="internet_router.png (456Ã717)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511" y="3941643"/>
            <a:ext cx="856575" cy="134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角丸四角形 35"/>
          <p:cNvSpPr/>
          <p:nvPr/>
        </p:nvSpPr>
        <p:spPr bwMode="auto">
          <a:xfrm>
            <a:off x="622300" y="4970125"/>
            <a:ext cx="1776653" cy="9782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dirty="0">
                <a:latin typeface="Arial" charset="0"/>
                <a:cs typeface="Arial" charset="0"/>
              </a:rPr>
              <a:t>①情報を取得</a:t>
            </a:r>
            <a:endParaRPr kumimoji="0" lang="ja-JP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7" name="楕円 46"/>
          <p:cNvSpPr/>
          <p:nvPr/>
        </p:nvSpPr>
        <p:spPr bwMode="auto">
          <a:xfrm>
            <a:off x="4933130" y="2009959"/>
            <a:ext cx="4090074" cy="949339"/>
          </a:xfrm>
          <a:prstGeom prst="ellipse">
            <a:avLst/>
          </a:prstGeom>
          <a:solidFill>
            <a:srgbClr val="F5E1A9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全て</a:t>
            </a:r>
            <a:r>
              <a:rPr kumimoji="0" lang="en-US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Node-RED</a:t>
            </a:r>
            <a:r>
              <a:rPr lang="ja-JP" altLang="en-US" dirty="0">
                <a:latin typeface="Arial" charset="0"/>
                <a:cs typeface="Arial" charset="0"/>
              </a:rPr>
              <a:t>で実現</a:t>
            </a:r>
            <a:endParaRPr kumimoji="0" lang="ja-JP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89513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温度・湿度　更新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2019/12/06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ia-cloud </a:t>
            </a:r>
            <a:r>
              <a:rPr kumimoji="1" lang="ja-JP" altLang="en-US" smtClean="0"/>
              <a:t>プロジェクト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30</a:t>
            </a:fld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270" y="1372518"/>
            <a:ext cx="7543460" cy="511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134450"/>
      </p:ext>
    </p:extLst>
  </p:cSld>
  <p:clrMapOvr>
    <a:masterClrMapping/>
  </p:clrMapOvr>
  <p:transition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温度・湿度取得</a:t>
            </a:r>
            <a:r>
              <a:rPr lang="en-US" altLang="ja-JP" dirty="0" smtClean="0"/>
              <a:t>(1)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2019/12/06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ia-cloud </a:t>
            </a:r>
            <a:r>
              <a:rPr kumimoji="1" lang="ja-JP" altLang="en-US" smtClean="0"/>
              <a:t>プロジェクト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31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39" y="1378857"/>
            <a:ext cx="7533117" cy="5105980"/>
          </a:xfrm>
          <a:prstGeom prst="rect">
            <a:avLst/>
          </a:prstGeom>
        </p:spPr>
      </p:pic>
      <p:grpSp>
        <p:nvGrpSpPr>
          <p:cNvPr id="8" name="グループ化 7"/>
          <p:cNvGrpSpPr/>
          <p:nvPr/>
        </p:nvGrpSpPr>
        <p:grpSpPr>
          <a:xfrm>
            <a:off x="6222242" y="3268186"/>
            <a:ext cx="1818526" cy="431516"/>
            <a:chOff x="6710736" y="2589087"/>
            <a:chExt cx="1818526" cy="431516"/>
          </a:xfrm>
        </p:grpSpPr>
        <p:sp>
          <p:nvSpPr>
            <p:cNvPr id="9" name="線吹き出し 2 (枠付き) 8"/>
            <p:cNvSpPr/>
            <p:nvPr/>
          </p:nvSpPr>
          <p:spPr bwMode="auto">
            <a:xfrm>
              <a:off x="6710736" y="2589087"/>
              <a:ext cx="1818525" cy="431515"/>
            </a:xfrm>
            <a:prstGeom prst="borderCallout2">
              <a:avLst>
                <a:gd name="adj1" fmla="val 43489"/>
                <a:gd name="adj2" fmla="val -4928"/>
                <a:gd name="adj3" fmla="val 44940"/>
                <a:gd name="adj4" fmla="val -17232"/>
                <a:gd name="adj5" fmla="val 105357"/>
                <a:gd name="adj6" fmla="val -34803"/>
              </a:avLst>
            </a:prstGeom>
            <a:solidFill>
              <a:srgbClr val="E2ECF6"/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0" name="線吹き出し 2 (枠付き) 9"/>
            <p:cNvSpPr/>
            <p:nvPr/>
          </p:nvSpPr>
          <p:spPr bwMode="auto">
            <a:xfrm>
              <a:off x="6710737" y="2589088"/>
              <a:ext cx="1818525" cy="431515"/>
            </a:xfrm>
            <a:prstGeom prst="borderCallout2">
              <a:avLst>
                <a:gd name="adj1" fmla="val 67473"/>
                <a:gd name="adj2" fmla="val -5452"/>
                <a:gd name="adj3" fmla="val 68750"/>
                <a:gd name="adj4" fmla="val -16667"/>
                <a:gd name="adj5" fmla="val 162500"/>
                <a:gd name="adj6" fmla="val -29718"/>
              </a:avLst>
            </a:prstGeom>
            <a:solidFill>
              <a:srgbClr val="E2ECF6"/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ja-JP" altLang="en-US" sz="1100" dirty="0">
                  <a:latin typeface="Arial" charset="0"/>
                  <a:cs typeface="Arial" charset="0"/>
                </a:rPr>
                <a:t>自分</a:t>
              </a:r>
              <a:r>
                <a:rPr lang="ja-JP" altLang="en-US" sz="1100" dirty="0" smtClean="0">
                  <a:latin typeface="Arial" charset="0"/>
                  <a:cs typeface="Arial" charset="0"/>
                </a:rPr>
                <a:t>のユーザ情報</a:t>
              </a:r>
              <a:endParaRPr lang="en-US" altLang="ja-JP" sz="1100" dirty="0" smtClean="0">
                <a:latin typeface="Arial" charset="0"/>
                <a:cs typeface="Arial" charset="0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rPr>
                <a:t>Handson2019UserXX</a:t>
              </a:r>
              <a:endParaRPr kumimoji="0" lang="ja-JP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grpSp>
        <p:nvGrpSpPr>
          <p:cNvPr id="11" name="グループ化 10"/>
          <p:cNvGrpSpPr/>
          <p:nvPr/>
        </p:nvGrpSpPr>
        <p:grpSpPr>
          <a:xfrm>
            <a:off x="6222241" y="4026104"/>
            <a:ext cx="1818526" cy="431516"/>
            <a:chOff x="6710736" y="2589087"/>
            <a:chExt cx="1818526" cy="431516"/>
          </a:xfrm>
        </p:grpSpPr>
        <p:sp>
          <p:nvSpPr>
            <p:cNvPr id="12" name="線吹き出し 2 (枠付き) 11"/>
            <p:cNvSpPr/>
            <p:nvPr/>
          </p:nvSpPr>
          <p:spPr bwMode="auto">
            <a:xfrm>
              <a:off x="6710736" y="2589087"/>
              <a:ext cx="1818525" cy="431515"/>
            </a:xfrm>
            <a:prstGeom prst="borderCallout2">
              <a:avLst>
                <a:gd name="adj1" fmla="val 43489"/>
                <a:gd name="adj2" fmla="val -4928"/>
                <a:gd name="adj3" fmla="val 44940"/>
                <a:gd name="adj4" fmla="val -17232"/>
                <a:gd name="adj5" fmla="val 105357"/>
                <a:gd name="adj6" fmla="val -34803"/>
              </a:avLst>
            </a:prstGeom>
            <a:solidFill>
              <a:srgbClr val="E2ECF6"/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3" name="線吹き出し 2 (枠付き) 12"/>
            <p:cNvSpPr/>
            <p:nvPr/>
          </p:nvSpPr>
          <p:spPr bwMode="auto">
            <a:xfrm>
              <a:off x="6710737" y="2589088"/>
              <a:ext cx="1818525" cy="431515"/>
            </a:xfrm>
            <a:prstGeom prst="borderCallout2">
              <a:avLst>
                <a:gd name="adj1" fmla="val 67473"/>
                <a:gd name="adj2" fmla="val -5452"/>
                <a:gd name="adj3" fmla="val 68750"/>
                <a:gd name="adj4" fmla="val -16667"/>
                <a:gd name="adj5" fmla="val 162500"/>
                <a:gd name="adj6" fmla="val -29718"/>
              </a:avLst>
            </a:prstGeom>
            <a:solidFill>
              <a:srgbClr val="E2ECF6"/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ja-JP" altLang="en-US" sz="1100" dirty="0">
                  <a:latin typeface="Arial" charset="0"/>
                  <a:cs typeface="Arial" charset="0"/>
                </a:rPr>
                <a:t>自分</a:t>
              </a:r>
              <a:r>
                <a:rPr lang="ja-JP" altLang="en-US" sz="1100" dirty="0" smtClean="0">
                  <a:latin typeface="Arial" charset="0"/>
                  <a:cs typeface="Arial" charset="0"/>
                </a:rPr>
                <a:t>のユーザ情報</a:t>
              </a:r>
              <a:endParaRPr lang="en-US" altLang="ja-JP" sz="1100" dirty="0" smtClean="0">
                <a:latin typeface="Arial" charset="0"/>
                <a:cs typeface="Arial" charset="0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rPr>
                <a:t>Handson2019UserXX</a:t>
              </a:r>
              <a:endParaRPr kumimoji="0" lang="ja-JP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1226594"/>
      </p:ext>
    </p:extLst>
  </p:cSld>
  <p:clrMapOvr>
    <a:masterClrMapping/>
  </p:clrMapOvr>
  <p:transition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温度・湿度取得</a:t>
            </a:r>
            <a:r>
              <a:rPr kumimoji="1" lang="en-US" altLang="ja-JP" dirty="0" smtClean="0"/>
              <a:t>(2)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2019/12/06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ia-cloud </a:t>
            </a:r>
            <a:r>
              <a:rPr kumimoji="1" lang="ja-JP" altLang="en-US" smtClean="0"/>
              <a:t>プロジェクト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32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53" y="1388835"/>
            <a:ext cx="7522894" cy="509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31821"/>
      </p:ext>
    </p:extLst>
  </p:cSld>
  <p:clrMapOvr>
    <a:masterClrMapping/>
  </p:clrMapOvr>
  <p:transition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温度・湿度　トレンドグラフ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2019/12/06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ia-cloud </a:t>
            </a:r>
            <a:r>
              <a:rPr kumimoji="1" lang="ja-JP" altLang="en-US" smtClean="0"/>
              <a:t>プロジェクト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33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754" y="1390349"/>
            <a:ext cx="7452404" cy="505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112363"/>
      </p:ext>
    </p:extLst>
  </p:cSld>
  <p:clrMapOvr>
    <a:masterClrMapping/>
  </p:clrMapOvr>
  <p:transition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温度</a:t>
            </a:r>
            <a:r>
              <a:rPr kumimoji="1" lang="ja-JP" altLang="en-US" dirty="0" smtClean="0"/>
              <a:t>取得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2019/12/06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ia-cloud </a:t>
            </a:r>
            <a:r>
              <a:rPr kumimoji="1" lang="ja-JP" altLang="en-US" smtClean="0"/>
              <a:t>プロジェクト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34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05" y="1322013"/>
            <a:ext cx="8441020" cy="5275637"/>
          </a:xfrm>
          <a:prstGeom prst="rect">
            <a:avLst/>
          </a:prstGeom>
        </p:spPr>
      </p:pic>
      <p:grpSp>
        <p:nvGrpSpPr>
          <p:cNvPr id="8" name="グループ化 7"/>
          <p:cNvGrpSpPr/>
          <p:nvPr/>
        </p:nvGrpSpPr>
        <p:grpSpPr>
          <a:xfrm>
            <a:off x="6930187" y="2510267"/>
            <a:ext cx="1818526" cy="431516"/>
            <a:chOff x="6710736" y="2589087"/>
            <a:chExt cx="1818526" cy="431516"/>
          </a:xfrm>
        </p:grpSpPr>
        <p:sp>
          <p:nvSpPr>
            <p:cNvPr id="9" name="線吹き出し 2 (枠付き) 8"/>
            <p:cNvSpPr/>
            <p:nvPr/>
          </p:nvSpPr>
          <p:spPr bwMode="auto">
            <a:xfrm>
              <a:off x="6710736" y="2589087"/>
              <a:ext cx="1818525" cy="431515"/>
            </a:xfrm>
            <a:prstGeom prst="borderCallout2">
              <a:avLst>
                <a:gd name="adj1" fmla="val 43489"/>
                <a:gd name="adj2" fmla="val -4928"/>
                <a:gd name="adj3" fmla="val 44940"/>
                <a:gd name="adj4" fmla="val -17232"/>
                <a:gd name="adj5" fmla="val 105357"/>
                <a:gd name="adj6" fmla="val -34803"/>
              </a:avLst>
            </a:prstGeom>
            <a:solidFill>
              <a:srgbClr val="E2ECF6"/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0" name="線吹き出し 2 (枠付き) 9"/>
            <p:cNvSpPr/>
            <p:nvPr/>
          </p:nvSpPr>
          <p:spPr bwMode="auto">
            <a:xfrm>
              <a:off x="6710737" y="2589088"/>
              <a:ext cx="1818525" cy="431515"/>
            </a:xfrm>
            <a:prstGeom prst="borderCallout2">
              <a:avLst>
                <a:gd name="adj1" fmla="val 67473"/>
                <a:gd name="adj2" fmla="val -5452"/>
                <a:gd name="adj3" fmla="val 68750"/>
                <a:gd name="adj4" fmla="val -16667"/>
                <a:gd name="adj5" fmla="val 162500"/>
                <a:gd name="adj6" fmla="val -29718"/>
              </a:avLst>
            </a:prstGeom>
            <a:solidFill>
              <a:srgbClr val="E2ECF6"/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ja-JP" altLang="en-US" sz="1100" dirty="0">
                  <a:latin typeface="Arial" charset="0"/>
                  <a:cs typeface="Arial" charset="0"/>
                </a:rPr>
                <a:t>自分</a:t>
              </a:r>
              <a:r>
                <a:rPr lang="ja-JP" altLang="en-US" sz="1100" dirty="0" smtClean="0">
                  <a:latin typeface="Arial" charset="0"/>
                  <a:cs typeface="Arial" charset="0"/>
                </a:rPr>
                <a:t>のユーザ情報</a:t>
              </a:r>
              <a:endParaRPr lang="en-US" altLang="ja-JP" sz="1100" dirty="0" smtClean="0">
                <a:latin typeface="Arial" charset="0"/>
                <a:cs typeface="Arial" charset="0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rPr>
                <a:t>Handson2019UserXX</a:t>
              </a:r>
              <a:endParaRPr kumimoji="0" lang="ja-JP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grpSp>
        <p:nvGrpSpPr>
          <p:cNvPr id="11" name="グループ化 10"/>
          <p:cNvGrpSpPr/>
          <p:nvPr/>
        </p:nvGrpSpPr>
        <p:grpSpPr>
          <a:xfrm>
            <a:off x="6930186" y="3268185"/>
            <a:ext cx="1818526" cy="431516"/>
            <a:chOff x="6710736" y="2589087"/>
            <a:chExt cx="1818526" cy="431516"/>
          </a:xfrm>
        </p:grpSpPr>
        <p:sp>
          <p:nvSpPr>
            <p:cNvPr id="12" name="線吹き出し 2 (枠付き) 11"/>
            <p:cNvSpPr/>
            <p:nvPr/>
          </p:nvSpPr>
          <p:spPr bwMode="auto">
            <a:xfrm>
              <a:off x="6710736" y="2589087"/>
              <a:ext cx="1818525" cy="431515"/>
            </a:xfrm>
            <a:prstGeom prst="borderCallout2">
              <a:avLst>
                <a:gd name="adj1" fmla="val 43489"/>
                <a:gd name="adj2" fmla="val -4928"/>
                <a:gd name="adj3" fmla="val 44940"/>
                <a:gd name="adj4" fmla="val -17232"/>
                <a:gd name="adj5" fmla="val 105357"/>
                <a:gd name="adj6" fmla="val -34803"/>
              </a:avLst>
            </a:prstGeom>
            <a:solidFill>
              <a:srgbClr val="E2ECF6"/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3" name="線吹き出し 2 (枠付き) 12"/>
            <p:cNvSpPr/>
            <p:nvPr/>
          </p:nvSpPr>
          <p:spPr bwMode="auto">
            <a:xfrm>
              <a:off x="6710737" y="2589088"/>
              <a:ext cx="1818525" cy="431515"/>
            </a:xfrm>
            <a:prstGeom prst="borderCallout2">
              <a:avLst>
                <a:gd name="adj1" fmla="val 67473"/>
                <a:gd name="adj2" fmla="val -5452"/>
                <a:gd name="adj3" fmla="val 68750"/>
                <a:gd name="adj4" fmla="val -16667"/>
                <a:gd name="adj5" fmla="val 162500"/>
                <a:gd name="adj6" fmla="val -29718"/>
              </a:avLst>
            </a:prstGeom>
            <a:solidFill>
              <a:srgbClr val="E2ECF6"/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ja-JP" altLang="en-US" sz="1100" dirty="0">
                  <a:latin typeface="Arial" charset="0"/>
                  <a:cs typeface="Arial" charset="0"/>
                </a:rPr>
                <a:t>自分</a:t>
              </a:r>
              <a:r>
                <a:rPr lang="ja-JP" altLang="en-US" sz="1100" dirty="0" smtClean="0">
                  <a:latin typeface="Arial" charset="0"/>
                  <a:cs typeface="Arial" charset="0"/>
                </a:rPr>
                <a:t>のユーザ情報</a:t>
              </a:r>
              <a:endParaRPr lang="en-US" altLang="ja-JP" sz="1100" dirty="0" smtClean="0">
                <a:latin typeface="Arial" charset="0"/>
                <a:cs typeface="Arial" charset="0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rPr>
                <a:t>Handson2019UserXX</a:t>
              </a:r>
              <a:endParaRPr kumimoji="0" lang="ja-JP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1675004"/>
      </p:ext>
    </p:extLst>
  </p:cSld>
  <p:clrMapOvr>
    <a:masterClrMapping/>
  </p:clrMapOvr>
  <p:transition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温度</a:t>
            </a:r>
            <a:r>
              <a:rPr kumimoji="1" lang="ja-JP" altLang="en-US" dirty="0" smtClean="0"/>
              <a:t>ゲージ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2019/12/06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ia-cloud </a:t>
            </a:r>
            <a:r>
              <a:rPr kumimoji="1" lang="ja-JP" altLang="en-US" smtClean="0"/>
              <a:t>プロジェクト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35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185" y="1431155"/>
            <a:ext cx="7417629" cy="502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241101"/>
      </p:ext>
    </p:extLst>
  </p:cSld>
  <p:clrMapOvr>
    <a:masterClrMapping/>
  </p:clrMapOvr>
  <p:transition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湿度</a:t>
            </a:r>
            <a:r>
              <a:rPr lang="ja-JP" altLang="en-US" dirty="0" smtClean="0"/>
              <a:t>取得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2019/12/06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ia-cloud </a:t>
            </a:r>
            <a:r>
              <a:rPr kumimoji="1" lang="ja-JP" altLang="en-US" smtClean="0"/>
              <a:t>プロジェクト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36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63" y="1366839"/>
            <a:ext cx="8253186" cy="5158241"/>
          </a:xfrm>
          <a:prstGeom prst="rect">
            <a:avLst/>
          </a:prstGeom>
        </p:spPr>
      </p:pic>
      <p:grpSp>
        <p:nvGrpSpPr>
          <p:cNvPr id="8" name="グループ化 7"/>
          <p:cNvGrpSpPr/>
          <p:nvPr/>
        </p:nvGrpSpPr>
        <p:grpSpPr>
          <a:xfrm>
            <a:off x="7002759" y="2582840"/>
            <a:ext cx="1818526" cy="431516"/>
            <a:chOff x="6710736" y="2589087"/>
            <a:chExt cx="1818526" cy="431516"/>
          </a:xfrm>
        </p:grpSpPr>
        <p:sp>
          <p:nvSpPr>
            <p:cNvPr id="9" name="線吹き出し 2 (枠付き) 8"/>
            <p:cNvSpPr/>
            <p:nvPr/>
          </p:nvSpPr>
          <p:spPr bwMode="auto">
            <a:xfrm>
              <a:off x="6710736" y="2589087"/>
              <a:ext cx="1818525" cy="431515"/>
            </a:xfrm>
            <a:prstGeom prst="borderCallout2">
              <a:avLst>
                <a:gd name="adj1" fmla="val 43489"/>
                <a:gd name="adj2" fmla="val -4928"/>
                <a:gd name="adj3" fmla="val 44940"/>
                <a:gd name="adj4" fmla="val -17232"/>
                <a:gd name="adj5" fmla="val 105357"/>
                <a:gd name="adj6" fmla="val -34803"/>
              </a:avLst>
            </a:prstGeom>
            <a:solidFill>
              <a:srgbClr val="E2ECF6"/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0" name="線吹き出し 2 (枠付き) 9"/>
            <p:cNvSpPr/>
            <p:nvPr/>
          </p:nvSpPr>
          <p:spPr bwMode="auto">
            <a:xfrm>
              <a:off x="6710737" y="2589088"/>
              <a:ext cx="1818525" cy="431515"/>
            </a:xfrm>
            <a:prstGeom prst="borderCallout2">
              <a:avLst>
                <a:gd name="adj1" fmla="val 67473"/>
                <a:gd name="adj2" fmla="val -5452"/>
                <a:gd name="adj3" fmla="val 68750"/>
                <a:gd name="adj4" fmla="val -16667"/>
                <a:gd name="adj5" fmla="val 162500"/>
                <a:gd name="adj6" fmla="val -29718"/>
              </a:avLst>
            </a:prstGeom>
            <a:solidFill>
              <a:srgbClr val="E2ECF6"/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ja-JP" altLang="en-US" sz="1100" dirty="0">
                  <a:latin typeface="Arial" charset="0"/>
                  <a:cs typeface="Arial" charset="0"/>
                </a:rPr>
                <a:t>自分</a:t>
              </a:r>
              <a:r>
                <a:rPr lang="ja-JP" altLang="en-US" sz="1100" dirty="0" smtClean="0">
                  <a:latin typeface="Arial" charset="0"/>
                  <a:cs typeface="Arial" charset="0"/>
                </a:rPr>
                <a:t>のユーザ情報</a:t>
              </a:r>
              <a:endParaRPr lang="en-US" altLang="ja-JP" sz="1100" dirty="0" smtClean="0">
                <a:latin typeface="Arial" charset="0"/>
                <a:cs typeface="Arial" charset="0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rPr>
                <a:t>Handson2019UserXX</a:t>
              </a:r>
              <a:endParaRPr kumimoji="0" lang="ja-JP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grpSp>
        <p:nvGrpSpPr>
          <p:cNvPr id="11" name="グループ化 10"/>
          <p:cNvGrpSpPr/>
          <p:nvPr/>
        </p:nvGrpSpPr>
        <p:grpSpPr>
          <a:xfrm>
            <a:off x="7002758" y="3340758"/>
            <a:ext cx="1818526" cy="431516"/>
            <a:chOff x="6710736" y="2589087"/>
            <a:chExt cx="1818526" cy="431516"/>
          </a:xfrm>
        </p:grpSpPr>
        <p:sp>
          <p:nvSpPr>
            <p:cNvPr id="12" name="線吹き出し 2 (枠付き) 11"/>
            <p:cNvSpPr/>
            <p:nvPr/>
          </p:nvSpPr>
          <p:spPr bwMode="auto">
            <a:xfrm>
              <a:off x="6710736" y="2589087"/>
              <a:ext cx="1818525" cy="431515"/>
            </a:xfrm>
            <a:prstGeom prst="borderCallout2">
              <a:avLst>
                <a:gd name="adj1" fmla="val 43489"/>
                <a:gd name="adj2" fmla="val -4928"/>
                <a:gd name="adj3" fmla="val 44940"/>
                <a:gd name="adj4" fmla="val -17232"/>
                <a:gd name="adj5" fmla="val 105357"/>
                <a:gd name="adj6" fmla="val -34803"/>
              </a:avLst>
            </a:prstGeom>
            <a:solidFill>
              <a:srgbClr val="E2ECF6"/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3" name="線吹き出し 2 (枠付き) 12"/>
            <p:cNvSpPr/>
            <p:nvPr/>
          </p:nvSpPr>
          <p:spPr bwMode="auto">
            <a:xfrm>
              <a:off x="6710737" y="2589088"/>
              <a:ext cx="1818525" cy="431515"/>
            </a:xfrm>
            <a:prstGeom prst="borderCallout2">
              <a:avLst>
                <a:gd name="adj1" fmla="val 67473"/>
                <a:gd name="adj2" fmla="val -5452"/>
                <a:gd name="adj3" fmla="val 68750"/>
                <a:gd name="adj4" fmla="val -16667"/>
                <a:gd name="adj5" fmla="val 162500"/>
                <a:gd name="adj6" fmla="val -29718"/>
              </a:avLst>
            </a:prstGeom>
            <a:solidFill>
              <a:srgbClr val="E2ECF6"/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ja-JP" altLang="en-US" sz="1100" dirty="0">
                  <a:latin typeface="Arial" charset="0"/>
                  <a:cs typeface="Arial" charset="0"/>
                </a:rPr>
                <a:t>自分</a:t>
              </a:r>
              <a:r>
                <a:rPr lang="ja-JP" altLang="en-US" sz="1100" dirty="0" smtClean="0">
                  <a:latin typeface="Arial" charset="0"/>
                  <a:cs typeface="Arial" charset="0"/>
                </a:rPr>
                <a:t>のユーザ情報</a:t>
              </a:r>
              <a:endParaRPr lang="en-US" altLang="ja-JP" sz="1100" dirty="0" smtClean="0">
                <a:latin typeface="Arial" charset="0"/>
                <a:cs typeface="Arial" charset="0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rPr>
                <a:t>Handson2019UserXX</a:t>
              </a:r>
              <a:endParaRPr kumimoji="0" lang="ja-JP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1156845"/>
      </p:ext>
    </p:extLst>
  </p:cSld>
  <p:clrMapOvr>
    <a:masterClrMapping/>
  </p:clrMapOvr>
  <p:transition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湿度ゲージ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2019/12/06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ia-cloud </a:t>
            </a:r>
            <a:r>
              <a:rPr kumimoji="1" lang="ja-JP" altLang="en-US" smtClean="0"/>
              <a:t>プロジェクト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37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402646"/>
            <a:ext cx="7434262" cy="503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801853"/>
      </p:ext>
    </p:extLst>
  </p:cSld>
  <p:clrMapOvr>
    <a:masterClrMapping/>
  </p:clrMapOvr>
  <p:transition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16" y="1434835"/>
            <a:ext cx="8819301" cy="458859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[</a:t>
            </a:r>
            <a:r>
              <a:rPr lang="ja-JP" altLang="en-US" dirty="0" smtClean="0"/>
              <a:t>基本編</a:t>
            </a:r>
            <a:r>
              <a:rPr lang="en-US" altLang="ja-JP" dirty="0" smtClean="0"/>
              <a:t>]</a:t>
            </a:r>
            <a:r>
              <a:rPr lang="ja-JP" altLang="en-US" dirty="0" smtClean="0"/>
              <a:t>ダッシュボード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完成</a:t>
            </a:r>
            <a:r>
              <a:rPr lang="ja-JP" altLang="en-US" dirty="0"/>
              <a:t>イメージ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2019/12/06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 bwMode="auto">
          <a:xfrm>
            <a:off x="4572000" y="1799771"/>
            <a:ext cx="2156019" cy="3759200"/>
          </a:xfrm>
          <a:prstGeom prst="roundRect">
            <a:avLst>
              <a:gd name="adj" fmla="val 10459"/>
            </a:avLst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105824"/>
      </p:ext>
    </p:extLst>
  </p:cSld>
  <p:clrMapOvr>
    <a:masterClrMapping/>
  </p:clrMapOvr>
  <p:transition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51" y="1432579"/>
            <a:ext cx="8373609" cy="508867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[</a:t>
            </a:r>
            <a:r>
              <a:rPr lang="ja-JP" altLang="en-US" dirty="0" smtClean="0"/>
              <a:t>基本編</a:t>
            </a:r>
            <a:r>
              <a:rPr lang="en-US" altLang="ja-JP" dirty="0" smtClean="0"/>
              <a:t>]</a:t>
            </a:r>
            <a:r>
              <a:rPr lang="ja-JP" altLang="en-US" dirty="0" smtClean="0"/>
              <a:t>ダッシュボード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完成</a:t>
            </a:r>
            <a:r>
              <a:rPr lang="ja-JP" altLang="en-US" dirty="0"/>
              <a:t>イメージ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2019/12/06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3" name="角丸四角形 2"/>
          <p:cNvSpPr/>
          <p:nvPr/>
        </p:nvSpPr>
        <p:spPr bwMode="auto">
          <a:xfrm>
            <a:off x="1376136" y="4542971"/>
            <a:ext cx="5177064" cy="145143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820150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角丸四角形 2"/>
          <p:cNvSpPr/>
          <p:nvPr/>
        </p:nvSpPr>
        <p:spPr bwMode="auto">
          <a:xfrm>
            <a:off x="167640" y="2459866"/>
            <a:ext cx="8808720" cy="3901898"/>
          </a:xfrm>
          <a:prstGeom prst="roundRect">
            <a:avLst/>
          </a:prstGeom>
          <a:solidFill>
            <a:srgbClr val="FBF3DD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" name="タイトル 6">
            <a:extLst>
              <a:ext uri="{FF2B5EF4-FFF2-40B4-BE49-F238E27FC236}">
                <a16:creationId xmlns:a16="http://schemas.microsoft.com/office/drawing/2014/main" id="{E27563D8-8BBE-B64E-8C76-E01F8F893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データ取得の基本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99EC302-2068-A843-BB90-ABA2761A1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2019/12/06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41D000E-4FF9-BA42-8B28-8A09A97ED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6E0BD07-CA85-1442-9E4C-D14415287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EF51CD7A-0E70-A341-906E-BDC6110AC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84313"/>
            <a:ext cx="8291513" cy="4608512"/>
          </a:xfrm>
        </p:spPr>
        <p:txBody>
          <a:bodyPr/>
          <a:lstStyle/>
          <a:p>
            <a:r>
              <a:rPr kumimoji="1" lang="ja-JP" altLang="en-US" dirty="0"/>
              <a:t>クラウドからデータを読み出すサービス</a:t>
            </a:r>
            <a:endParaRPr kumimoji="1" lang="en-US" altLang="ja-JP" dirty="0"/>
          </a:p>
        </p:txBody>
      </p:sp>
      <p:pic>
        <p:nvPicPr>
          <p:cNvPr id="21" name="Picture 10" descr="ã¯ã©ã¦ãã³ã³ãã¥ã¼ãã£ã³ã°ã®ã¤ã©ã¹ã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88"/>
          <a:stretch/>
        </p:blipFill>
        <p:spPr bwMode="auto">
          <a:xfrm>
            <a:off x="5677126" y="3003750"/>
            <a:ext cx="3638550" cy="175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 bwMode="auto">
          <a:xfrm>
            <a:off x="3692560" y="4007846"/>
            <a:ext cx="2226807" cy="0"/>
          </a:xfrm>
          <a:prstGeom prst="straightConnector1">
            <a:avLst/>
          </a:prstGeom>
          <a:solidFill>
            <a:srgbClr val="E2ECF6"/>
          </a:solidFill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" name="Picture 4" descr="https://2.bp.blogspot.com/-G7I5-jZulFA/W64Dm3TOziI/AAAAAAABPII/bbbBgzJA_5AHvFjWiCnNkkMnTDfpL_n6QCLcBGAs/s800/internet_mar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357" y="4243391"/>
            <a:ext cx="923211" cy="923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角丸四角形 23"/>
          <p:cNvSpPr/>
          <p:nvPr/>
        </p:nvSpPr>
        <p:spPr bwMode="auto">
          <a:xfrm>
            <a:off x="6462726" y="4845104"/>
            <a:ext cx="2249293" cy="75565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dirty="0">
                <a:solidFill>
                  <a:schemeClr val="tx1"/>
                </a:solidFill>
                <a:latin typeface="Arial" charset="0"/>
                <a:cs typeface="Arial" charset="0"/>
              </a:rPr>
              <a:t>②指定</a:t>
            </a:r>
            <a:r>
              <a:rPr kumimoji="0" lang="ja-JP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された</a:t>
            </a:r>
            <a:endParaRPr kumimoji="0" lang="en-US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データを検索</a:t>
            </a:r>
          </a:p>
        </p:txBody>
      </p:sp>
      <p:sp>
        <p:nvSpPr>
          <p:cNvPr id="25" name="角丸四角形 24"/>
          <p:cNvSpPr/>
          <p:nvPr/>
        </p:nvSpPr>
        <p:spPr bwMode="auto">
          <a:xfrm>
            <a:off x="3241883" y="5552771"/>
            <a:ext cx="3220843" cy="58186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dirty="0">
                <a:latin typeface="Arial" charset="0"/>
                <a:cs typeface="Arial" charset="0"/>
              </a:rPr>
              <a:t>③結果データを送信</a:t>
            </a:r>
            <a:endParaRPr lang="en-US" altLang="ja-JP" dirty="0">
              <a:latin typeface="Arial" charset="0"/>
              <a:cs typeface="Arial" charset="0"/>
            </a:endParaRPr>
          </a:p>
        </p:txBody>
      </p:sp>
      <p:pic>
        <p:nvPicPr>
          <p:cNvPr id="26" name="Picture 2" descr="https://4.bp.blogspot.com/-uttTFNG26Oo/V5NEKM8wXaI/AAAAAAAA8hM/poBHDRsWJ1Ac1jZWMQr1woBPkK9HCm37ACLcB/s800/job_sagyouin_computer_ma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798" y="2738916"/>
            <a:ext cx="1635245" cy="157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https://3.bp.blogspot.com/-m0gt-mfvvoM/WzC-4cOpUCI/AAAAAAABNFg/Qr_Il2T6Gb8pOeq7LK9NmqiFgLKtLIpPACLcBGAs/s800/tablet_setsumei_business_ma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83" y="3628194"/>
            <a:ext cx="1939122" cy="168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矢印コネクタ 27"/>
          <p:cNvCxnSpPr/>
          <p:nvPr/>
        </p:nvCxnSpPr>
        <p:spPr bwMode="auto">
          <a:xfrm>
            <a:off x="3772883" y="5240451"/>
            <a:ext cx="2226807" cy="0"/>
          </a:xfrm>
          <a:prstGeom prst="straightConnector1">
            <a:avLst/>
          </a:prstGeom>
          <a:solidFill>
            <a:srgbClr val="E2ECF6"/>
          </a:solidFill>
          <a:ln w="76200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角丸四角形 28"/>
          <p:cNvSpPr/>
          <p:nvPr/>
        </p:nvSpPr>
        <p:spPr bwMode="auto">
          <a:xfrm>
            <a:off x="3298887" y="3001111"/>
            <a:ext cx="3014154" cy="82872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dirty="0">
                <a:latin typeface="Arial" charset="0"/>
                <a:cs typeface="Arial" charset="0"/>
              </a:rPr>
              <a:t>①データの取得命令</a:t>
            </a:r>
            <a:endParaRPr lang="en-US" altLang="ja-JP" dirty="0">
              <a:latin typeface="Arial" charset="0"/>
              <a:cs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dirty="0">
                <a:latin typeface="Arial" charset="0"/>
                <a:cs typeface="Arial" charset="0"/>
              </a:rPr>
              <a:t>メインキー、日付を指定</a:t>
            </a:r>
            <a:endParaRPr lang="en-US" altLang="ja-JP" dirty="0">
              <a:latin typeface="Arial" charset="0"/>
              <a:cs typeface="Arial" charset="0"/>
            </a:endParaRPr>
          </a:p>
        </p:txBody>
      </p:sp>
      <p:sp>
        <p:nvSpPr>
          <p:cNvPr id="30" name="角丸四角形 29"/>
          <p:cNvSpPr/>
          <p:nvPr/>
        </p:nvSpPr>
        <p:spPr bwMode="auto">
          <a:xfrm>
            <a:off x="231617" y="5222930"/>
            <a:ext cx="2547230" cy="66137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dirty="0">
                <a:latin typeface="Arial" charset="0"/>
                <a:cs typeface="Arial" charset="0"/>
              </a:rPr>
              <a:t>④見える化画面作成</a:t>
            </a:r>
            <a:endParaRPr kumimoji="0" lang="ja-JP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5" name="楕円 34"/>
          <p:cNvSpPr/>
          <p:nvPr/>
        </p:nvSpPr>
        <p:spPr bwMode="auto">
          <a:xfrm>
            <a:off x="4933130" y="2009959"/>
            <a:ext cx="4090074" cy="949339"/>
          </a:xfrm>
          <a:prstGeom prst="ellipse">
            <a:avLst/>
          </a:prstGeom>
          <a:solidFill>
            <a:srgbClr val="F5E1A9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全て</a:t>
            </a:r>
            <a:r>
              <a:rPr kumimoji="0" lang="en-US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Node-RED</a:t>
            </a:r>
            <a:r>
              <a:rPr lang="ja-JP" altLang="en-US" dirty="0" err="1">
                <a:latin typeface="Arial" charset="0"/>
                <a:cs typeface="Arial" charset="0"/>
              </a:rPr>
              <a:t>で</a:t>
            </a:r>
            <a:r>
              <a:rPr lang="ja-JP" altLang="en-US" dirty="0">
                <a:latin typeface="Arial" charset="0"/>
                <a:cs typeface="Arial" charset="0"/>
              </a:rPr>
              <a:t>できる！</a:t>
            </a:r>
            <a:endParaRPr kumimoji="0" lang="ja-JP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4535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稼働状況　更新</a:t>
            </a:r>
            <a:endParaRPr kumimoji="1" lang="ja-JP" altLang="en-US" dirty="0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029" y="1368198"/>
            <a:ext cx="7569200" cy="5175729"/>
          </a:xfrm>
          <a:prstGeom prst="rect">
            <a:avLst/>
          </a:prstGeom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2019/12/06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ia-cloud </a:t>
            </a:r>
            <a:r>
              <a:rPr kumimoji="1" lang="ja-JP" altLang="en-US" smtClean="0"/>
              <a:t>プロジェクト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2512162"/>
      </p:ext>
    </p:extLst>
  </p:cSld>
  <p:clrMapOvr>
    <a:masterClrMapping/>
  </p:clrMapOvr>
  <p:transition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スイッチ</a:t>
            </a:r>
            <a:r>
              <a:rPr lang="en-US" altLang="ja-JP" dirty="0"/>
              <a:t>1 </a:t>
            </a:r>
            <a:r>
              <a:rPr lang="ja-JP" altLang="en-US" dirty="0" smtClean="0"/>
              <a:t>取得</a:t>
            </a:r>
            <a:r>
              <a:rPr lang="en-US" altLang="ja-JP" dirty="0" smtClean="0"/>
              <a:t>(1)</a:t>
            </a:r>
            <a:endParaRPr kumimoji="1" lang="ja-JP" altLang="en-US" dirty="0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701" y="1343233"/>
            <a:ext cx="7620598" cy="5210875"/>
          </a:xfrm>
          <a:prstGeom prst="rect">
            <a:avLst/>
          </a:prstGeom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2019/12/06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ia-cloud </a:t>
            </a:r>
            <a:r>
              <a:rPr kumimoji="1" lang="ja-JP" altLang="en-US" smtClean="0"/>
              <a:t>プロジェクト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41</a:t>
            </a:fld>
            <a:endParaRPr kumimoji="1" lang="ja-JP" altLang="en-US"/>
          </a:p>
        </p:txBody>
      </p:sp>
      <p:grpSp>
        <p:nvGrpSpPr>
          <p:cNvPr id="8" name="グループ化 7"/>
          <p:cNvGrpSpPr/>
          <p:nvPr/>
        </p:nvGrpSpPr>
        <p:grpSpPr>
          <a:xfrm>
            <a:off x="6306071" y="3382344"/>
            <a:ext cx="1818526" cy="431516"/>
            <a:chOff x="6710736" y="2589087"/>
            <a:chExt cx="1818526" cy="431516"/>
          </a:xfrm>
        </p:grpSpPr>
        <p:sp>
          <p:nvSpPr>
            <p:cNvPr id="9" name="線吹き出し 2 (枠付き) 8"/>
            <p:cNvSpPr/>
            <p:nvPr/>
          </p:nvSpPr>
          <p:spPr bwMode="auto">
            <a:xfrm>
              <a:off x="6710736" y="2589087"/>
              <a:ext cx="1818525" cy="431515"/>
            </a:xfrm>
            <a:prstGeom prst="borderCallout2">
              <a:avLst>
                <a:gd name="adj1" fmla="val 43489"/>
                <a:gd name="adj2" fmla="val -4928"/>
                <a:gd name="adj3" fmla="val 44940"/>
                <a:gd name="adj4" fmla="val -17232"/>
                <a:gd name="adj5" fmla="val 105357"/>
                <a:gd name="adj6" fmla="val -34803"/>
              </a:avLst>
            </a:prstGeom>
            <a:solidFill>
              <a:srgbClr val="E2ECF6"/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0" name="線吹き出し 2 (枠付き) 9"/>
            <p:cNvSpPr/>
            <p:nvPr/>
          </p:nvSpPr>
          <p:spPr bwMode="auto">
            <a:xfrm>
              <a:off x="6710737" y="2589088"/>
              <a:ext cx="1818525" cy="431515"/>
            </a:xfrm>
            <a:prstGeom prst="borderCallout2">
              <a:avLst>
                <a:gd name="adj1" fmla="val 67473"/>
                <a:gd name="adj2" fmla="val -5452"/>
                <a:gd name="adj3" fmla="val 68750"/>
                <a:gd name="adj4" fmla="val -16667"/>
                <a:gd name="adj5" fmla="val 162500"/>
                <a:gd name="adj6" fmla="val -29718"/>
              </a:avLst>
            </a:prstGeom>
            <a:solidFill>
              <a:srgbClr val="E2ECF6"/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ja-JP" altLang="en-US" sz="1100" dirty="0">
                  <a:latin typeface="Arial" charset="0"/>
                  <a:cs typeface="Arial" charset="0"/>
                </a:rPr>
                <a:t>自分</a:t>
              </a:r>
              <a:r>
                <a:rPr lang="ja-JP" altLang="en-US" sz="1100" dirty="0" smtClean="0">
                  <a:latin typeface="Arial" charset="0"/>
                  <a:cs typeface="Arial" charset="0"/>
                </a:rPr>
                <a:t>のユーザ情報</a:t>
              </a:r>
              <a:endParaRPr lang="en-US" altLang="ja-JP" sz="1100" dirty="0" smtClean="0">
                <a:latin typeface="Arial" charset="0"/>
                <a:cs typeface="Arial" charset="0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rPr>
                <a:t>Handson2019UserXX</a:t>
              </a:r>
              <a:endParaRPr kumimoji="0" lang="ja-JP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sp>
        <p:nvSpPr>
          <p:cNvPr id="13" name="線吹き出し 2 (枠付き) 12"/>
          <p:cNvSpPr/>
          <p:nvPr/>
        </p:nvSpPr>
        <p:spPr bwMode="auto">
          <a:xfrm>
            <a:off x="6349613" y="3960259"/>
            <a:ext cx="1818525" cy="431515"/>
          </a:xfrm>
          <a:prstGeom prst="borderCallout2">
            <a:avLst>
              <a:gd name="adj1" fmla="val 30474"/>
              <a:gd name="adj2" fmla="val -5452"/>
              <a:gd name="adj3" fmla="val 31751"/>
              <a:gd name="adj4" fmla="val -16667"/>
              <a:gd name="adj5" fmla="val 142319"/>
              <a:gd name="adj6" fmla="val -35305"/>
            </a:avLst>
          </a:prstGeom>
          <a:solidFill>
            <a:srgbClr val="E2ECF6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sz="1100" dirty="0">
                <a:latin typeface="Arial" charset="0"/>
                <a:cs typeface="Arial" charset="0"/>
              </a:rPr>
              <a:t>自分</a:t>
            </a:r>
            <a:r>
              <a:rPr lang="ja-JP" altLang="en-US" sz="1100" dirty="0" smtClean="0">
                <a:latin typeface="Arial" charset="0"/>
                <a:cs typeface="Arial" charset="0"/>
              </a:rPr>
              <a:t>のユーザ情報</a:t>
            </a:r>
            <a:endParaRPr lang="en-US" altLang="ja-JP" sz="1100" dirty="0" smtClean="0">
              <a:latin typeface="Arial" charset="0"/>
              <a:cs typeface="Arial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Handson2019UserXX</a:t>
            </a:r>
            <a:endParaRPr kumimoji="0" lang="ja-JP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線吹き出し 2 (枠付き) 14"/>
          <p:cNvSpPr/>
          <p:nvPr/>
        </p:nvSpPr>
        <p:spPr bwMode="auto">
          <a:xfrm>
            <a:off x="6350828" y="4595084"/>
            <a:ext cx="2368857" cy="431515"/>
          </a:xfrm>
          <a:prstGeom prst="borderCallout2">
            <a:avLst>
              <a:gd name="adj1" fmla="val 32452"/>
              <a:gd name="adj2" fmla="val -4454"/>
              <a:gd name="adj3" fmla="val 33903"/>
              <a:gd name="adj4" fmla="val -14387"/>
              <a:gd name="adj5" fmla="val 70040"/>
              <a:gd name="adj6" fmla="val -27768"/>
            </a:avLst>
          </a:prstGeom>
          <a:solidFill>
            <a:srgbClr val="FBE2DD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ja-JP" altLang="en-US" sz="1100" dirty="0">
                <a:latin typeface="Arial" charset="0"/>
                <a:cs typeface="Arial" charset="0"/>
              </a:rPr>
              <a:t>ロッカースイッチを格納する時に</a:t>
            </a:r>
            <a:endParaRPr lang="en-US" altLang="ja-JP" sz="1100" dirty="0">
              <a:latin typeface="Arial" charset="0"/>
              <a:cs typeface="Arial" charset="0"/>
            </a:endParaRPr>
          </a:p>
          <a:p>
            <a:pPr eaLnBrk="1" hangingPunct="1"/>
            <a:r>
              <a:rPr lang="ja-JP" altLang="en-US" sz="1100" dirty="0">
                <a:latin typeface="Arial" charset="0"/>
                <a:cs typeface="Arial" charset="0"/>
              </a:rPr>
              <a:t>設定した</a:t>
            </a:r>
            <a:r>
              <a:rPr lang="en-US" altLang="ja-JP" sz="1100" dirty="0" err="1">
                <a:latin typeface="Arial" charset="0"/>
                <a:cs typeface="Arial" charset="0"/>
              </a:rPr>
              <a:t>objectKey</a:t>
            </a:r>
            <a:endParaRPr lang="ja-JP" altLang="en-US" sz="11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63498"/>
      </p:ext>
    </p:extLst>
  </p:cSld>
  <p:clrMapOvr>
    <a:masterClrMapping/>
  </p:clrMapOvr>
  <p:transition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スイッチ</a:t>
            </a:r>
            <a:r>
              <a:rPr lang="en-US" altLang="ja-JP" dirty="0"/>
              <a:t>1 </a:t>
            </a:r>
            <a:r>
              <a:rPr lang="ja-JP" altLang="en-US" dirty="0" smtClean="0"/>
              <a:t>取得</a:t>
            </a:r>
            <a:r>
              <a:rPr lang="en-US" altLang="ja-JP" dirty="0" smtClean="0"/>
              <a:t>(2)</a:t>
            </a:r>
            <a:endParaRPr kumimoji="1" lang="ja-JP" altLang="en-US" dirty="0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5158" y="1382712"/>
            <a:ext cx="7515596" cy="5139076"/>
          </a:xfrm>
          <a:prstGeom prst="rect">
            <a:avLst/>
          </a:prstGeom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2019/12/06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ia-cloud </a:t>
            </a:r>
            <a:r>
              <a:rPr kumimoji="1" lang="ja-JP" altLang="en-US" smtClean="0"/>
              <a:t>プロジェクト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3920795"/>
      </p:ext>
    </p:extLst>
  </p:cSld>
  <p:clrMapOvr>
    <a:masterClrMapping/>
  </p:clrMapOvr>
  <p:transition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スイッチ</a:t>
            </a:r>
            <a:r>
              <a:rPr lang="en-US" altLang="ja-JP" dirty="0" smtClean="0"/>
              <a:t>1</a:t>
            </a:r>
            <a:r>
              <a:rPr lang="ja-JP" altLang="en-US" dirty="0" smtClean="0"/>
              <a:t>状況グラフ</a:t>
            </a:r>
            <a:r>
              <a:rPr lang="en-US" altLang="ja-JP" dirty="0" smtClean="0"/>
              <a:t>(1)</a:t>
            </a:r>
            <a:endParaRPr kumimoji="1" lang="ja-JP" altLang="en-US" dirty="0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7987" y="1382712"/>
            <a:ext cx="7548025" cy="5161250"/>
          </a:xfrm>
          <a:prstGeom prst="rect">
            <a:avLst/>
          </a:prstGeom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2019/12/06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ia-cloud </a:t>
            </a:r>
            <a:r>
              <a:rPr kumimoji="1" lang="ja-JP" altLang="en-US" smtClean="0"/>
              <a:t>プロジェクト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0547663"/>
      </p:ext>
    </p:extLst>
  </p:cSld>
  <p:clrMapOvr>
    <a:masterClrMapping/>
  </p:clrMapOvr>
  <p:transition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スイッチ</a:t>
            </a:r>
            <a:r>
              <a:rPr lang="en-US" altLang="ja-JP" dirty="0"/>
              <a:t>1</a:t>
            </a:r>
            <a:r>
              <a:rPr lang="ja-JP" altLang="en-US" dirty="0"/>
              <a:t>状況グラフ</a:t>
            </a:r>
            <a:r>
              <a:rPr lang="en-US" altLang="ja-JP" dirty="0" smtClean="0"/>
              <a:t>(</a:t>
            </a:r>
            <a:r>
              <a:rPr lang="en-US" altLang="ja-JP" dirty="0"/>
              <a:t>2</a:t>
            </a:r>
            <a:r>
              <a:rPr lang="en-US" altLang="ja-JP" dirty="0" smtClean="0"/>
              <a:t>)</a:t>
            </a:r>
            <a:endParaRPr kumimoji="1" lang="ja-JP" altLang="en-US" dirty="0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6831" y="1372845"/>
            <a:ext cx="7489969" cy="5121552"/>
          </a:xfrm>
          <a:prstGeom prst="rect">
            <a:avLst/>
          </a:prstGeom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2019/12/06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ia-cloud </a:t>
            </a:r>
            <a:r>
              <a:rPr kumimoji="1" lang="ja-JP" altLang="en-US" smtClean="0"/>
              <a:t>プロジェクト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 bwMode="auto">
          <a:xfrm>
            <a:off x="92469" y="5731460"/>
            <a:ext cx="3986372" cy="762937"/>
          </a:xfrm>
          <a:prstGeom prst="rect">
            <a:avLst/>
          </a:prstGeom>
          <a:solidFill>
            <a:srgbClr val="E2ECF6"/>
          </a:solidFill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ロッカースイッチ</a:t>
            </a:r>
            <a:r>
              <a:rPr kumimoji="0" lang="en-US" altLang="ja-JP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2</a:t>
            </a:r>
            <a:r>
              <a:rPr lang="ja-JP" altLang="en-US" dirty="0" smtClean="0">
                <a:latin typeface="Arial" charset="0"/>
                <a:cs typeface="Arial" charset="0"/>
              </a:rPr>
              <a:t>も資料を</a:t>
            </a:r>
            <a:endParaRPr lang="en-US" altLang="ja-JP" dirty="0" smtClean="0">
              <a:latin typeface="Arial" charset="0"/>
              <a:cs typeface="Arial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dirty="0" smtClean="0">
                <a:latin typeface="Arial" charset="0"/>
                <a:cs typeface="Arial" charset="0"/>
              </a:rPr>
              <a:t>参考にしながらやってみましょう！</a:t>
            </a:r>
            <a:endParaRPr kumimoji="0" lang="ja-JP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728158"/>
      </p:ext>
    </p:extLst>
  </p:cSld>
  <p:clrMapOvr>
    <a:masterClrMapping/>
  </p:clrMapOvr>
  <p:transition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740BEFA5-5B4E-1047-A269-D61EF9AA1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sz="2800"/>
              <a:t>中小製造業の未来を、</a:t>
            </a:r>
            <a:r>
              <a:rPr lang="ja-JP" altLang="en-US" sz="2800"/>
              <a:t>一緒</a:t>
            </a:r>
            <a:r>
              <a:rPr kumimoji="1" lang="ja-JP" altLang="en-US" sz="2800"/>
              <a:t>に拓きましょう。</a:t>
            </a: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00B1D4F8-00A9-CF4F-9FE6-E8789527A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kumimoji="1" lang="ja-JP" altLang="en-US" dirty="0"/>
              <a:t>ありがとうございました。</a:t>
            </a:r>
            <a:endParaRPr kumimoji="1"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DB98A6C-606C-6149-AFF3-5DB0FBAF7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2019/12/06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9CA7DE9-6C85-6C45-BB12-FCAB09B0D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225CD96-2055-DD44-BE68-74661771B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1820361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E27563D8-8BBE-B64E-8C76-E01F8F893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ダッシュボード　イメージ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99EC302-2068-A843-BB90-ABA2761A1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2019/12/06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41D000E-4FF9-BA42-8B28-8A09A97ED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6E0BD07-CA85-1442-9E4C-D14415287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5</a:t>
            </a:fld>
            <a:endParaRPr kumimoji="1" lang="ja-JP" altLang="en-US"/>
          </a:p>
        </p:txBody>
      </p:sp>
      <p:pic>
        <p:nvPicPr>
          <p:cNvPr id="31" name="図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660" y="1311957"/>
            <a:ext cx="7610592" cy="5265113"/>
          </a:xfrm>
          <a:prstGeom prst="rect">
            <a:avLst/>
          </a:prstGeom>
        </p:spPr>
      </p:pic>
      <p:grpSp>
        <p:nvGrpSpPr>
          <p:cNvPr id="32" name="グループ化 31"/>
          <p:cNvGrpSpPr/>
          <p:nvPr/>
        </p:nvGrpSpPr>
        <p:grpSpPr>
          <a:xfrm>
            <a:off x="22196" y="1507099"/>
            <a:ext cx="8867880" cy="4913899"/>
            <a:chOff x="22196" y="1507099"/>
            <a:chExt cx="8867880" cy="4913899"/>
          </a:xfrm>
        </p:grpSpPr>
        <p:sp>
          <p:nvSpPr>
            <p:cNvPr id="33" name="正方形/長方形 32"/>
            <p:cNvSpPr/>
            <p:nvPr/>
          </p:nvSpPr>
          <p:spPr bwMode="auto">
            <a:xfrm>
              <a:off x="3371161" y="1674564"/>
              <a:ext cx="1189822" cy="2544896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34" name="正方形/長方形 33"/>
            <p:cNvSpPr/>
            <p:nvPr/>
          </p:nvSpPr>
          <p:spPr bwMode="auto">
            <a:xfrm>
              <a:off x="1373823" y="1650694"/>
              <a:ext cx="1920220" cy="2568766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36" name="正方形/長方形 35"/>
            <p:cNvSpPr/>
            <p:nvPr/>
          </p:nvSpPr>
          <p:spPr bwMode="auto">
            <a:xfrm>
              <a:off x="1373823" y="4274545"/>
              <a:ext cx="3187160" cy="1123720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37" name="正方形/長方形 36"/>
            <p:cNvSpPr/>
            <p:nvPr/>
          </p:nvSpPr>
          <p:spPr bwMode="auto">
            <a:xfrm>
              <a:off x="4602956" y="5559846"/>
              <a:ext cx="2635126" cy="861152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38" name="四角形吹き出し 37"/>
            <p:cNvSpPr/>
            <p:nvPr/>
          </p:nvSpPr>
          <p:spPr bwMode="auto">
            <a:xfrm>
              <a:off x="22196" y="1507099"/>
              <a:ext cx="1550927" cy="744873"/>
            </a:xfrm>
            <a:prstGeom prst="wedgeRectCallout">
              <a:avLst>
                <a:gd name="adj1" fmla="val 45047"/>
                <a:gd name="adj2" fmla="val 97843"/>
              </a:avLst>
            </a:prstGeom>
            <a:solidFill>
              <a:srgbClr val="E2ECF6"/>
            </a:solidFill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rPr>
                <a:t>電流・温度</a:t>
              </a:r>
              <a:endParaRPr kumimoji="0" lang="en-US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rPr>
                <a:t>グラフ</a:t>
              </a:r>
              <a:endParaRPr kumimoji="0" lang="en-US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39" name="四角形吹き出し 38"/>
            <p:cNvSpPr/>
            <p:nvPr/>
          </p:nvSpPr>
          <p:spPr bwMode="auto">
            <a:xfrm>
              <a:off x="4638101" y="2562640"/>
              <a:ext cx="1861851" cy="744873"/>
            </a:xfrm>
            <a:prstGeom prst="wedgeRectCallout">
              <a:avLst>
                <a:gd name="adj1" fmla="val -52270"/>
                <a:gd name="adj2" fmla="val 90448"/>
              </a:avLst>
            </a:prstGeom>
            <a:solidFill>
              <a:srgbClr val="E2ECF6"/>
            </a:solidFill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rPr>
                <a:t>電流・温度</a:t>
              </a:r>
              <a:endParaRPr kumimoji="0" lang="en-US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ja-JP" altLang="en-US" dirty="0">
                  <a:latin typeface="Arial" charset="0"/>
                  <a:cs typeface="Arial" charset="0"/>
                </a:rPr>
                <a:t>アナログメータ</a:t>
              </a:r>
              <a:endParaRPr kumimoji="0" lang="en-US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40" name="四角形吹き出し 39"/>
            <p:cNvSpPr/>
            <p:nvPr/>
          </p:nvSpPr>
          <p:spPr bwMode="auto">
            <a:xfrm>
              <a:off x="110534" y="5554775"/>
              <a:ext cx="1796405" cy="744873"/>
            </a:xfrm>
            <a:prstGeom prst="wedgeRectCallout">
              <a:avLst>
                <a:gd name="adj1" fmla="val 40785"/>
                <a:gd name="adj2" fmla="val -98867"/>
              </a:avLst>
            </a:prstGeom>
            <a:solidFill>
              <a:srgbClr val="E2ECF6"/>
            </a:solidFill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ja-JP" altLang="en-US" dirty="0">
                  <a:latin typeface="Arial" charset="0"/>
                  <a:cs typeface="Arial" charset="0"/>
                </a:rPr>
                <a:t>設備稼働状況</a:t>
              </a:r>
              <a:endParaRPr lang="en-US" altLang="ja-JP" dirty="0">
                <a:latin typeface="Arial" charset="0"/>
                <a:cs typeface="Arial" charset="0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rPr>
                <a:t>グラフ</a:t>
              </a:r>
              <a:endParaRPr kumimoji="0" lang="en-US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41" name="四角形吹き出し 40"/>
            <p:cNvSpPr/>
            <p:nvPr/>
          </p:nvSpPr>
          <p:spPr bwMode="auto">
            <a:xfrm>
              <a:off x="7238082" y="5347780"/>
              <a:ext cx="1651994" cy="579432"/>
            </a:xfrm>
            <a:prstGeom prst="wedgeRectCallout">
              <a:avLst>
                <a:gd name="adj1" fmla="val -65803"/>
                <a:gd name="adj2" fmla="val 36962"/>
              </a:avLst>
            </a:prstGeom>
            <a:solidFill>
              <a:srgbClr val="E2ECF6"/>
            </a:solidFill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ja-JP" altLang="en-US" dirty="0">
                  <a:latin typeface="Arial" charset="0"/>
                  <a:cs typeface="Arial" charset="0"/>
                </a:rPr>
                <a:t>アラーム一覧</a:t>
              </a:r>
              <a:endParaRPr kumimoji="0" lang="en-US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710575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37C12E-3CA3-424F-8A46-89DA81756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ダッシュボードの基本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C17B170-6BAD-2643-B0E6-AF4F814C6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744" y="1394160"/>
            <a:ext cx="8789831" cy="5113337"/>
          </a:xfrm>
        </p:spPr>
        <p:txBody>
          <a:bodyPr/>
          <a:lstStyle/>
          <a:p>
            <a:r>
              <a:rPr kumimoji="1" lang="ja-JP" altLang="en-US" sz="2800" dirty="0"/>
              <a:t>ダッシュボードの表示方法</a:t>
            </a:r>
            <a:endParaRPr kumimoji="1" lang="en-US" altLang="ja-JP" sz="2800" dirty="0"/>
          </a:p>
          <a:p>
            <a:endParaRPr lang="en-US" altLang="ja-JP" sz="2800" dirty="0"/>
          </a:p>
          <a:p>
            <a:r>
              <a:rPr lang="ja-JP" altLang="en-US" sz="2800" dirty="0"/>
              <a:t>ダッシュボード画面での表示</a:t>
            </a:r>
            <a:endParaRPr lang="en-US" altLang="ja-JP" sz="2800" dirty="0"/>
          </a:p>
          <a:p>
            <a:pPr lvl="1"/>
            <a:r>
              <a:rPr lang="ja-JP" altLang="en-US" sz="2400" dirty="0"/>
              <a:t>タイトルバー、サイドメニュー</a:t>
            </a:r>
            <a:endParaRPr lang="en-US" altLang="ja-JP" sz="2000" dirty="0"/>
          </a:p>
          <a:p>
            <a:pPr lvl="1"/>
            <a:endParaRPr lang="en-US" altLang="ja-JP" sz="2400" dirty="0"/>
          </a:p>
          <a:p>
            <a:pPr lvl="0"/>
            <a:r>
              <a:rPr lang="ja-JP" altLang="en-US" sz="2800" dirty="0"/>
              <a:t>ブラウザの</a:t>
            </a:r>
            <a:r>
              <a:rPr kumimoji="1" lang="ja-JP" altLang="en-US" sz="2800" dirty="0"/>
              <a:t>ダッシュボードタブで設定できること</a:t>
            </a:r>
            <a:endParaRPr kumimoji="1" lang="en-US" altLang="ja-JP" sz="2800" dirty="0"/>
          </a:p>
          <a:p>
            <a:pPr lvl="1"/>
            <a:r>
              <a:rPr kumimoji="1" lang="ja-JP" altLang="en-US" sz="2400" dirty="0"/>
              <a:t>配置、</a:t>
            </a:r>
            <a:r>
              <a:rPr lang="ja-JP" altLang="en-US" sz="2400" dirty="0"/>
              <a:t>サイト、</a:t>
            </a:r>
            <a:r>
              <a:rPr kumimoji="1" lang="ja-JP" altLang="en-US" sz="2400" dirty="0"/>
              <a:t>テーマ</a:t>
            </a:r>
            <a:endParaRPr kumimoji="1" lang="en-US" altLang="ja-JP" sz="2400" dirty="0"/>
          </a:p>
          <a:p>
            <a:pPr lvl="1"/>
            <a:endParaRPr kumimoji="1" lang="en-US" altLang="ja-JP" sz="2800" dirty="0"/>
          </a:p>
          <a:p>
            <a:pPr lvl="0"/>
            <a:r>
              <a:rPr lang="ja-JP" altLang="en-US" sz="2800" dirty="0"/>
              <a:t>配置の設定方法</a:t>
            </a:r>
            <a:endParaRPr lang="en-US" altLang="ja-JP" sz="2800" dirty="0"/>
          </a:p>
          <a:p>
            <a:pPr lvl="1"/>
            <a:r>
              <a:rPr lang="ja-JP" altLang="en-US" sz="2400" dirty="0"/>
              <a:t>タブ、グループ</a:t>
            </a:r>
            <a:endParaRPr lang="en-US" altLang="ja-JP" sz="24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F89C993-38FC-C746-8E25-369D0953B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2019/12/06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A1FF1CA-24C3-4644-8F07-CF5636F13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D5D9719-5844-F045-B788-F26BC542C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0299677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37C12E-3CA3-424F-8A46-89DA81756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ダッシュボードの基本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F89C993-38FC-C746-8E25-369D0953B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2019/11/20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A1FF1CA-24C3-4644-8F07-CF5636F13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D5D9719-5844-F045-B788-F26BC542C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80" y="1456190"/>
            <a:ext cx="8522240" cy="5017181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8" name="角丸四角形 17"/>
          <p:cNvSpPr/>
          <p:nvPr/>
        </p:nvSpPr>
        <p:spPr bwMode="auto">
          <a:xfrm>
            <a:off x="165738" y="1346425"/>
            <a:ext cx="8833119" cy="613003"/>
          </a:xfrm>
          <a:prstGeom prst="roundRect">
            <a:avLst>
              <a:gd name="adj" fmla="val 62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角丸四角形 18"/>
          <p:cNvSpPr/>
          <p:nvPr/>
        </p:nvSpPr>
        <p:spPr bwMode="auto">
          <a:xfrm>
            <a:off x="7094626" y="1721303"/>
            <a:ext cx="1738494" cy="476250"/>
          </a:xfrm>
          <a:prstGeom prst="roundRect">
            <a:avLst>
              <a:gd name="adj" fmla="val 4402"/>
            </a:avLst>
          </a:prstGeom>
          <a:solidFill>
            <a:schemeClr val="tx2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dirty="0" smtClean="0">
                <a:latin typeface="Arial" charset="0"/>
                <a:cs typeface="Arial" charset="0"/>
              </a:rPr>
              <a:t>タイトルバー</a:t>
            </a:r>
            <a:endParaRPr kumimoji="0" lang="ja-JP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" name="線吹き出し 2 (枠付き) 7"/>
          <p:cNvSpPr/>
          <p:nvPr/>
        </p:nvSpPr>
        <p:spPr bwMode="auto">
          <a:xfrm>
            <a:off x="820057" y="2941149"/>
            <a:ext cx="2666314" cy="353222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27010"/>
              <a:gd name="adj5" fmla="val -34677"/>
              <a:gd name="adj6" fmla="val -13817"/>
            </a:avLst>
          </a:prstGeom>
          <a:solidFill>
            <a:srgbClr val="E2ECF6"/>
          </a:solidFill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　サブメニュー</a:t>
            </a:r>
            <a:endParaRPr kumimoji="0" lang="en-US" altLang="ja-JP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ja-JP" dirty="0">
              <a:latin typeface="Arial" charset="0"/>
              <a:cs typeface="Arial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ja-JP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ja-JP" dirty="0">
              <a:latin typeface="Arial" charset="0"/>
              <a:cs typeface="Arial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ja-JP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ja-JP" dirty="0">
              <a:latin typeface="Arial" charset="0"/>
              <a:cs typeface="Arial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ja-JP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ja-JP" dirty="0">
              <a:latin typeface="Arial" charset="0"/>
              <a:cs typeface="Arial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ja-JP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ja-JP" dirty="0">
              <a:latin typeface="Arial" charset="0"/>
              <a:cs typeface="Arial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308" y="3493065"/>
            <a:ext cx="2257811" cy="266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397611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37C12E-3CA3-424F-8A46-89DA81756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ダッシュボードの基本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F89C993-38FC-C746-8E25-369D0953B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2019/11/20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A1FF1CA-24C3-4644-8F07-CF5636F13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D5D9719-5844-F045-B788-F26BC542C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1447800"/>
            <a:ext cx="7943850" cy="4970142"/>
          </a:xfrm>
          <a:prstGeom prst="rect">
            <a:avLst/>
          </a:prstGeom>
        </p:spPr>
      </p:pic>
      <p:sp>
        <p:nvSpPr>
          <p:cNvPr id="14" name="角丸四角形 13"/>
          <p:cNvSpPr/>
          <p:nvPr/>
        </p:nvSpPr>
        <p:spPr bwMode="auto">
          <a:xfrm>
            <a:off x="742951" y="1447800"/>
            <a:ext cx="7943849" cy="4970142"/>
          </a:xfrm>
          <a:prstGeom prst="roundRect">
            <a:avLst>
              <a:gd name="adj" fmla="val 4402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角丸四角形 14"/>
          <p:cNvSpPr/>
          <p:nvPr/>
        </p:nvSpPr>
        <p:spPr bwMode="auto">
          <a:xfrm>
            <a:off x="2438400" y="1903732"/>
            <a:ext cx="2381250" cy="2706367"/>
          </a:xfrm>
          <a:prstGeom prst="roundRect">
            <a:avLst>
              <a:gd name="adj" fmla="val 62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角丸四角形 15"/>
          <p:cNvSpPr/>
          <p:nvPr/>
        </p:nvSpPr>
        <p:spPr bwMode="auto">
          <a:xfrm>
            <a:off x="7636355" y="6121400"/>
            <a:ext cx="771524" cy="476250"/>
          </a:xfrm>
          <a:prstGeom prst="roundRect">
            <a:avLst>
              <a:gd name="adj" fmla="val 4402"/>
            </a:avLst>
          </a:prstGeom>
          <a:solidFill>
            <a:schemeClr val="tx2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タブ</a:t>
            </a:r>
          </a:p>
        </p:txBody>
      </p:sp>
      <p:sp>
        <p:nvSpPr>
          <p:cNvPr id="17" name="角丸四角形 16"/>
          <p:cNvSpPr/>
          <p:nvPr/>
        </p:nvSpPr>
        <p:spPr bwMode="auto">
          <a:xfrm>
            <a:off x="3385049" y="4371974"/>
            <a:ext cx="1257299" cy="476250"/>
          </a:xfrm>
          <a:prstGeom prst="roundRect">
            <a:avLst>
              <a:gd name="adj" fmla="val 4402"/>
            </a:avLst>
          </a:prstGeom>
          <a:solidFill>
            <a:schemeClr val="tx2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dirty="0">
                <a:latin typeface="Arial" charset="0"/>
                <a:cs typeface="Arial" charset="0"/>
              </a:rPr>
              <a:t>グループ</a:t>
            </a:r>
            <a:endParaRPr kumimoji="0" lang="ja-JP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角丸四角形 10"/>
          <p:cNvSpPr/>
          <p:nvPr/>
        </p:nvSpPr>
        <p:spPr bwMode="auto">
          <a:xfrm>
            <a:off x="2590800" y="2310715"/>
            <a:ext cx="2051548" cy="1371600"/>
          </a:xfrm>
          <a:prstGeom prst="roundRect">
            <a:avLst>
              <a:gd name="adj" fmla="val 626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角丸四角形 11"/>
          <p:cNvSpPr/>
          <p:nvPr/>
        </p:nvSpPr>
        <p:spPr bwMode="auto">
          <a:xfrm>
            <a:off x="3212054" y="3444190"/>
            <a:ext cx="1257299" cy="476250"/>
          </a:xfrm>
          <a:prstGeom prst="roundRect">
            <a:avLst>
              <a:gd name="adj" fmla="val 4402"/>
            </a:avLst>
          </a:prstGeom>
          <a:solidFill>
            <a:schemeClr val="tx2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dirty="0">
                <a:latin typeface="Arial" charset="0"/>
                <a:cs typeface="Arial" charset="0"/>
              </a:rPr>
              <a:t>グラフ</a:t>
            </a:r>
            <a:endParaRPr kumimoji="0" lang="ja-JP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065330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ダッシュボードの基本</a:t>
            </a:r>
            <a:endParaRPr kumimoji="1" lang="ja-JP" altLang="en-US" dirty="0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8880" y="1484313"/>
            <a:ext cx="7588153" cy="4608512"/>
          </a:xfrm>
          <a:prstGeom prst="rect">
            <a:avLst/>
          </a:prstGeom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2019/12/06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ia-cloud </a:t>
            </a:r>
            <a:r>
              <a:rPr kumimoji="1" lang="ja-JP" altLang="en-US" smtClean="0"/>
              <a:t>プロジェクト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5843938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Default Design">
  <a:themeElements>
    <a:clrScheme name="Default Design 7">
      <a:dk1>
        <a:srgbClr val="003366"/>
      </a:dk1>
      <a:lt1>
        <a:srgbClr val="6698CC"/>
      </a:lt1>
      <a:dk2>
        <a:srgbClr val="FFFFFF"/>
      </a:dk2>
      <a:lt2>
        <a:srgbClr val="B3CCE6"/>
      </a:lt2>
      <a:accent1>
        <a:srgbClr val="336599"/>
      </a:accent1>
      <a:accent2>
        <a:srgbClr val="2E4C6B"/>
      </a:accent2>
      <a:accent3>
        <a:srgbClr val="B8CAE2"/>
      </a:accent3>
      <a:accent4>
        <a:srgbClr val="002A56"/>
      </a:accent4>
      <a:accent5>
        <a:srgbClr val="ADB8CA"/>
      </a:accent5>
      <a:accent6>
        <a:srgbClr val="294460"/>
      </a:accent6>
      <a:hlink>
        <a:srgbClr val="0B54A3"/>
      </a:hlink>
      <a:folHlink>
        <a:srgbClr val="0B73E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2ECF6"/>
        </a:solidFill>
        <a:ln w="762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2ECF6"/>
        </a:solidFill>
        <a:ln w="762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Default Design 1">
        <a:dk1>
          <a:srgbClr val="005A58"/>
        </a:dk1>
        <a:lt1>
          <a:srgbClr val="FFFFFF"/>
        </a:lt1>
        <a:dk2>
          <a:srgbClr val="008080"/>
        </a:dk2>
        <a:lt2>
          <a:srgbClr val="FFFFCC"/>
        </a:lt2>
        <a:accent1>
          <a:srgbClr val="006462"/>
        </a:accent1>
        <a:accent2>
          <a:srgbClr val="008080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007373"/>
        </a:accent6>
        <a:hlink>
          <a:srgbClr val="00ACA8"/>
        </a:hlink>
        <a:folHlink>
          <a:srgbClr val="00444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42F61"/>
        </a:dk1>
        <a:lt1>
          <a:srgbClr val="FFFFFF"/>
        </a:lt1>
        <a:dk2>
          <a:srgbClr val="8794D5"/>
        </a:dk2>
        <a:lt2>
          <a:srgbClr val="FFFFFF"/>
        </a:lt2>
        <a:accent1>
          <a:srgbClr val="504D80"/>
        </a:accent1>
        <a:accent2>
          <a:srgbClr val="9791CA"/>
        </a:accent2>
        <a:accent3>
          <a:srgbClr val="C3C8E7"/>
        </a:accent3>
        <a:accent4>
          <a:srgbClr val="DADADA"/>
        </a:accent4>
        <a:accent5>
          <a:srgbClr val="B3B2C0"/>
        </a:accent5>
        <a:accent6>
          <a:srgbClr val="8883B7"/>
        </a:accent6>
        <a:hlink>
          <a:srgbClr val="322D5A"/>
        </a:hlink>
        <a:folHlink>
          <a:srgbClr val="544C9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DBA6"/>
        </a:lt1>
        <a:dk2>
          <a:srgbClr val="000000"/>
        </a:dk2>
        <a:lt2>
          <a:srgbClr val="FFAC31"/>
        </a:lt2>
        <a:accent1>
          <a:srgbClr val="FF9900"/>
        </a:accent1>
        <a:accent2>
          <a:srgbClr val="FFCC80"/>
        </a:accent2>
        <a:accent3>
          <a:srgbClr val="FFEAD0"/>
        </a:accent3>
        <a:accent4>
          <a:srgbClr val="000000"/>
        </a:accent4>
        <a:accent5>
          <a:srgbClr val="FFCAAA"/>
        </a:accent5>
        <a:accent6>
          <a:srgbClr val="E7B973"/>
        </a:accent6>
        <a:hlink>
          <a:srgbClr val="E68A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66CCCC"/>
        </a:dk1>
        <a:lt1>
          <a:srgbClr val="FFFFFF"/>
        </a:lt1>
        <a:dk2>
          <a:srgbClr val="2E6B6B"/>
        </a:dk2>
        <a:lt2>
          <a:srgbClr val="2E6B6B"/>
        </a:lt2>
        <a:accent1>
          <a:srgbClr val="9ADEDC"/>
        </a:accent1>
        <a:accent2>
          <a:srgbClr val="45A3A1"/>
        </a:accent2>
        <a:accent3>
          <a:srgbClr val="ADBABA"/>
        </a:accent3>
        <a:accent4>
          <a:srgbClr val="DADADA"/>
        </a:accent4>
        <a:accent5>
          <a:srgbClr val="CAECEB"/>
        </a:accent5>
        <a:accent6>
          <a:srgbClr val="3E9391"/>
        </a:accent6>
        <a:hlink>
          <a:srgbClr val="45A3A1"/>
        </a:hlink>
        <a:folHlink>
          <a:srgbClr val="9ADED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B3CCE6"/>
        </a:dk1>
        <a:lt1>
          <a:srgbClr val="FFFFFF"/>
        </a:lt1>
        <a:dk2>
          <a:srgbClr val="6698CC"/>
        </a:dk2>
        <a:lt2>
          <a:srgbClr val="FFFFFF"/>
        </a:lt2>
        <a:accent1>
          <a:srgbClr val="336599"/>
        </a:accent1>
        <a:accent2>
          <a:srgbClr val="2E4C6B"/>
        </a:accent2>
        <a:accent3>
          <a:srgbClr val="B8CAE2"/>
        </a:accent3>
        <a:accent4>
          <a:srgbClr val="DADADA"/>
        </a:accent4>
        <a:accent5>
          <a:srgbClr val="ADB8CA"/>
        </a:accent5>
        <a:accent6>
          <a:srgbClr val="294460"/>
        </a:accent6>
        <a:hlink>
          <a:srgbClr val="0B54A3"/>
        </a:hlink>
        <a:folHlink>
          <a:srgbClr val="0B73E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496B2E"/>
        </a:dk1>
        <a:lt1>
          <a:srgbClr val="CCE3B5"/>
        </a:lt1>
        <a:dk2>
          <a:srgbClr val="619933"/>
        </a:dk2>
        <a:lt2>
          <a:srgbClr val="F2F8ED"/>
        </a:lt2>
        <a:accent1>
          <a:srgbClr val="94CC66"/>
        </a:accent1>
        <a:accent2>
          <a:srgbClr val="FFFFFF"/>
        </a:accent2>
        <a:accent3>
          <a:srgbClr val="E2EFD7"/>
        </a:accent3>
        <a:accent4>
          <a:srgbClr val="3D5A26"/>
        </a:accent4>
        <a:accent5>
          <a:srgbClr val="C8E2B8"/>
        </a:accent5>
        <a:accent6>
          <a:srgbClr val="E7E7E7"/>
        </a:accent6>
        <a:hlink>
          <a:srgbClr val="4891EA"/>
        </a:hlink>
        <a:folHlink>
          <a:srgbClr val="7AAFF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3366"/>
        </a:dk1>
        <a:lt1>
          <a:srgbClr val="6698CC"/>
        </a:lt1>
        <a:dk2>
          <a:srgbClr val="FFFFFF"/>
        </a:dk2>
        <a:lt2>
          <a:srgbClr val="B3CCE6"/>
        </a:lt2>
        <a:accent1>
          <a:srgbClr val="336599"/>
        </a:accent1>
        <a:accent2>
          <a:srgbClr val="2E4C6B"/>
        </a:accent2>
        <a:accent3>
          <a:srgbClr val="B8CAE2"/>
        </a:accent3>
        <a:accent4>
          <a:srgbClr val="002A56"/>
        </a:accent4>
        <a:accent5>
          <a:srgbClr val="ADB8CA"/>
        </a:accent5>
        <a:accent6>
          <a:srgbClr val="294460"/>
        </a:accent6>
        <a:hlink>
          <a:srgbClr val="0B54A3"/>
        </a:hlink>
        <a:folHlink>
          <a:srgbClr val="0B73E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IYで使うNode-REDとクラウドサービス" id="{D9BA01E8-B9C9-D548-BF43-FCBE7035768D}" vid="{EFF1A34F-4BF2-9649-A304-86FA2A125C72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Design</Template>
  <TotalTime>8748</TotalTime>
  <Words>782</Words>
  <Application>Microsoft Office PowerPoint</Application>
  <PresentationFormat>画面に合わせる (4:3)</PresentationFormat>
  <Paragraphs>352</Paragraphs>
  <Slides>45</Slides>
  <Notes>23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45</vt:i4>
      </vt:variant>
    </vt:vector>
  </HeadingPairs>
  <TitlesOfParts>
    <vt:vector size="51" baseType="lpstr">
      <vt:lpstr>Meiryo UI</vt:lpstr>
      <vt:lpstr>ＭＳ Ｐゴシック</vt:lpstr>
      <vt:lpstr>游ゴシック</vt:lpstr>
      <vt:lpstr>Arial</vt:lpstr>
      <vt:lpstr>Wingdings</vt:lpstr>
      <vt:lpstr>Default Design</vt:lpstr>
      <vt:lpstr>DIY実践IoT活用 ハンズオンワークショップ ～ダッシュボードアプリの作成演習～</vt:lpstr>
      <vt:lpstr>ダッシュボードアプリ の作成演習</vt:lpstr>
      <vt:lpstr>ここまでのおさらい</vt:lpstr>
      <vt:lpstr>データ取得の基本</vt:lpstr>
      <vt:lpstr>ダッシュボード　イメージ</vt:lpstr>
      <vt:lpstr>ダッシュボードの基本</vt:lpstr>
      <vt:lpstr>ダッシュボードの基本</vt:lpstr>
      <vt:lpstr>ダッシュボードの基本</vt:lpstr>
      <vt:lpstr>ダッシュボードの基本</vt:lpstr>
      <vt:lpstr>ダッシュボードの基本</vt:lpstr>
      <vt:lpstr>タブ・グループの作成</vt:lpstr>
      <vt:lpstr>「0」にする</vt:lpstr>
      <vt:lpstr>「100」にする</vt:lpstr>
      <vt:lpstr>数値設定</vt:lpstr>
      <vt:lpstr>数値ゲージ</vt:lpstr>
      <vt:lpstr>ノードの種類</vt:lpstr>
      <vt:lpstr>クラウドからデータを取得するノード</vt:lpstr>
      <vt:lpstr>クラウドからデータを取得するノード</vt:lpstr>
      <vt:lpstr>クラウドからデータを取得するノード</vt:lpstr>
      <vt:lpstr>iacloudダッシュボードノード</vt:lpstr>
      <vt:lpstr>iacloudダッシュボードノード</vt:lpstr>
      <vt:lpstr>iacloudダッシュボードノード</vt:lpstr>
      <vt:lpstr>iacloudダッシュボードノード</vt:lpstr>
      <vt:lpstr>その他ダッシュボードノード</vt:lpstr>
      <vt:lpstr>データ取得ノードと ダッシュボードノードの組み合わせ</vt:lpstr>
      <vt:lpstr>実際のダッシュボード作成演習</vt:lpstr>
      <vt:lpstr>[基本編]ダッシュボード 完成イメージ</vt:lpstr>
      <vt:lpstr>[基本編]ダッシュボード 完成イメージ</vt:lpstr>
      <vt:lpstr>タブ・グループの作成</vt:lpstr>
      <vt:lpstr>温度・湿度　更新</vt:lpstr>
      <vt:lpstr>温度・湿度取得(1)</vt:lpstr>
      <vt:lpstr>温度・湿度取得(2)</vt:lpstr>
      <vt:lpstr>温度・湿度　トレンドグラフ</vt:lpstr>
      <vt:lpstr>温度取得</vt:lpstr>
      <vt:lpstr>温度ゲージ</vt:lpstr>
      <vt:lpstr>湿度取得</vt:lpstr>
      <vt:lpstr>湿度ゲージ</vt:lpstr>
      <vt:lpstr>[基本編]ダッシュボード 完成イメージ</vt:lpstr>
      <vt:lpstr>[基本編]ダッシュボード 完成イメージ</vt:lpstr>
      <vt:lpstr>稼働状況　更新</vt:lpstr>
      <vt:lpstr>スイッチ1 取得(1)</vt:lpstr>
      <vt:lpstr>スイッチ1 取得(2)</vt:lpstr>
      <vt:lpstr>スイッチ1状況グラフ(1)</vt:lpstr>
      <vt:lpstr>スイッチ1状況グラフ(2)</vt:lpstr>
      <vt:lpstr>中小製造業の未来を、一緒に拓きましょう。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DIYで使う Node-REDとIoTクラウドサービス</dc:title>
  <dc:creator>博昭 橋向</dc:creator>
  <cp:lastModifiedBy>sg00565</cp:lastModifiedBy>
  <cp:revision>190</cp:revision>
  <cp:lastPrinted>2019-07-25T08:57:40Z</cp:lastPrinted>
  <dcterms:created xsi:type="dcterms:W3CDTF">2019-05-26T07:03:47Z</dcterms:created>
  <dcterms:modified xsi:type="dcterms:W3CDTF">2019-11-27T05:19:37Z</dcterms:modified>
</cp:coreProperties>
</file>